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_rels/presentation.xml.rels" ContentType="application/vnd.openxmlformats-package.relationships+xml"/>
  <Override PartName="/ppt/notesSlides/notesSlide48.xml" ContentType="application/vnd.openxmlformats-officedocument.presentationml.notesSlide+xml"/>
  <Override PartName="/ppt/notesSlides/_rels/notesSlide48.xml.rels" ContentType="application/vnd.openxmlformats-package.relationships+xml"/>
  <Override PartName="/ppt/notesSlides/_rels/notesSlide23.xml.rels" ContentType="application/vnd.openxmlformats-package.relationships+xml"/>
  <Override PartName="/ppt/notesSlides/_rels/notesSlide35.xml.rels" ContentType="application/vnd.openxmlformats-package.relationships+xml"/>
  <Override PartName="/ppt/notesSlides/notesSlide23.xml" ContentType="application/vnd.openxmlformats-officedocument.presentationml.notesSlide+xml"/>
  <Override PartName="/ppt/notesSlides/notesSlide35.xml" ContentType="application/vnd.openxmlformats-officedocument.presentationml.notesSlide+xml"/>
  <Override PartName="/ppt/media/image40.png" ContentType="image/png"/>
  <Override PartName="/ppt/media/image38.png" ContentType="image/png"/>
  <Override PartName="/ppt/media/image13.png" ContentType="image/png"/>
  <Override PartName="/ppt/media/image37.png" ContentType="image/png"/>
  <Override PartName="/ppt/media/image12.png" ContentType="image/png"/>
  <Override PartName="/ppt/media/image1.jpeg" ContentType="image/jpeg"/>
  <Override PartName="/ppt/media/image39.png" ContentType="image/png"/>
  <Override PartName="/ppt/media/image14.png" ContentType="image/png"/>
  <Override PartName="/ppt/media/image4.jpeg" ContentType="image/jpeg"/>
  <Override PartName="/ppt/media/image5.jpeg" ContentType="image/jpeg"/>
  <Override PartName="/ppt/media/image19.png" ContentType="image/png"/>
  <Override PartName="/ppt/media/image20.png" ContentType="image/png"/>
  <Override PartName="/ppt/media/image21.png" ContentType="image/png"/>
  <Override PartName="/ppt/media/image22.png" ContentType="image/png"/>
  <Override PartName="/ppt/media/image23.png" ContentType="image/png"/>
  <Override PartName="/ppt/media/image25.png" ContentType="image/png"/>
  <Override PartName="/ppt/media/image7.jpeg" ContentType="image/jpeg"/>
  <Override PartName="/ppt/media/image26.png" ContentType="image/png"/>
  <Override PartName="/ppt/media/image27.png" ContentType="image/png"/>
  <Override PartName="/ppt/media/image28.png" ContentType="image/png"/>
  <Override PartName="/ppt/media/image29.png" ContentType="image/png"/>
  <Override PartName="/ppt/media/image30.png" ContentType="image/png"/>
  <Override PartName="/ppt/media/image31.png" ContentType="image/png"/>
  <Override PartName="/ppt/media/image32.png" ContentType="image/png"/>
  <Override PartName="/ppt/media/image33.png" ContentType="image/png"/>
  <Override PartName="/ppt/media/image34.png" ContentType="image/png"/>
  <Override PartName="/ppt/media/image35.png" ContentType="image/png"/>
  <Override PartName="/ppt/media/image11.png" ContentType="image/png"/>
  <Override PartName="/ppt/media/image36.png" ContentType="image/png"/>
  <Override PartName="/ppt/media/image10.jpeg" ContentType="image/jpeg"/>
  <Override PartName="/ppt/media/image16.jpeg" ContentType="image/jpeg"/>
  <Override PartName="/ppt/media/image15.jpeg" ContentType="image/jpeg"/>
  <Override PartName="/ppt/media/image17.jpeg" ContentType="image/jpeg"/>
  <Override PartName="/ppt/media/image9.png" ContentType="image/png"/>
  <Override PartName="/ppt/media/image8.png" ContentType="image/png"/>
  <Override PartName="/ppt/media/image6.png" ContentType="image/png"/>
  <Override PartName="/ppt/media/image3.png" ContentType="image/png"/>
  <Override PartName="/ppt/media/image41.jpeg" ContentType="image/jpeg"/>
  <Override PartName="/ppt/media/media18.mp3" ContentType="application/vnd.sun.star.media"/>
  <Override PartName="/ppt/media/image2.jpeg" ContentType="image/jpeg"/>
  <Override PartName="/ppt/media/image24.jpeg" ContentType="image/jpeg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slideMaster3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4.xml" ContentType="application/vnd.openxmlformats-officedocument.theme+xml"/>
  <Override PartName="/ppt/theme/theme3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_rels/slideLayout36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6.xml.rels" ContentType="application/vnd.openxmlformats-package.relationships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51.xml" ContentType="application/vnd.openxmlformats-officedocument.presentationml.slide+xml"/>
  <Override PartName="/ppt/slides/slide50.xml" ContentType="application/vnd.openxmlformats-officedocument.presentationml.slide+xml"/>
  <Override PartName="/ppt/slides/slide44.xml" ContentType="application/vnd.openxmlformats-officedocument.presentationml.slide+xml"/>
  <Override PartName="/ppt/slides/slide43.xml" ContentType="application/vnd.openxmlformats-officedocument.presentationml.slide+xml"/>
  <Override PartName="/ppt/slides/slide42.xml" ContentType="application/vnd.openxmlformats-officedocument.presentationml.slide+xml"/>
  <Override PartName="/ppt/slides/slide41.xml" ContentType="application/vnd.openxmlformats-officedocument.presentationml.slide+xml"/>
  <Override PartName="/ppt/slides/slide40.xml" ContentType="application/vnd.openxmlformats-officedocument.presentationml.slide+xml"/>
  <Override PartName="/ppt/slides/slide38.xml" ContentType="application/vnd.openxmlformats-officedocument.presentationml.slide+xml"/>
  <Override PartName="/ppt/slides/slide13.xml" ContentType="application/vnd.openxmlformats-officedocument.presentationml.slide+xml"/>
  <Override PartName="/ppt/slides/slide37.xml" ContentType="application/vnd.openxmlformats-officedocument.presentationml.slide+xml"/>
  <Override PartName="/ppt/slides/slide12.xml" ContentType="application/vnd.openxmlformats-officedocument.presentationml.slide+xml"/>
  <Override PartName="/ppt/slides/slide45.xml" ContentType="application/vnd.openxmlformats-officedocument.presentationml.slide+xml"/>
  <Override PartName="/ppt/slides/slide20.xml" ContentType="application/vnd.openxmlformats-officedocument.presentationml.slide+xml"/>
  <Override PartName="/ppt/slides/slide46.xml" ContentType="application/vnd.openxmlformats-officedocument.presentationml.slide+xml"/>
  <Override PartName="/ppt/slides/slide21.xml" ContentType="application/vnd.openxmlformats-officedocument.presentationml.slide+xml"/>
  <Override PartName="/ppt/slides/slide47.xml" ContentType="application/vnd.openxmlformats-officedocument.presentationml.slide+xml"/>
  <Override PartName="/ppt/slides/slide22.xml" ContentType="application/vnd.openxmlformats-officedocument.presentationml.slide+xml"/>
  <Override PartName="/ppt/slides/slide48.xml" ContentType="application/vnd.openxmlformats-officedocument.presentationml.slide+xml"/>
  <Override PartName="/ppt/slides/slide23.xml" ContentType="application/vnd.openxmlformats-officedocument.presentationml.slide+xml"/>
  <Override PartName="/ppt/slides/slide49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10.xml" ContentType="application/vnd.openxmlformats-officedocument.presentationml.slide+xml"/>
  <Override PartName="/ppt/slides/slide35.xml" ContentType="application/vnd.openxmlformats-officedocument.presentationml.slide+xml"/>
  <Override PartName="/ppt/slides/slide11.xml" ContentType="application/vnd.openxmlformats-officedocument.presentationml.slide+xml"/>
  <Override PartName="/ppt/slides/slide36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9.xml" ContentType="application/vnd.openxmlformats-officedocument.presentationml.slide+xml"/>
  <Override PartName="/ppt/slides/slide14.xml" ContentType="application/vnd.openxmlformats-officedocument.presentationml.slide+xml"/>
  <Override PartName="/ppt/slides/slide1.xml" ContentType="application/vnd.openxmlformats-officedocument.presentationml.slide+xml"/>
  <Override PartName="/ppt/slides/slide16.xml" ContentType="application/vnd.openxmlformats-officedocument.presentationml.slide+xml"/>
  <Override PartName="/ppt/slides/slide3.xml" ContentType="application/vnd.openxmlformats-officedocument.presentationml.slide+xml"/>
  <Override PartName="/ppt/slides/_rels/slide51.xml.rels" ContentType="application/vnd.openxmlformats-package.relationships+xml"/>
  <Override PartName="/ppt/slides/_rels/slide50.xml.rels" ContentType="application/vnd.openxmlformats-package.relationships+xml"/>
  <Override PartName="/ppt/slides/_rels/slide49.xml.rels" ContentType="application/vnd.openxmlformats-package.relationships+xml"/>
  <Override PartName="/ppt/slides/_rels/slide48.xml.rels" ContentType="application/vnd.openxmlformats-package.relationships+xml"/>
  <Override PartName="/ppt/slides/_rels/slide44.xml.rels" ContentType="application/vnd.openxmlformats-package.relationships+xml"/>
  <Override PartName="/ppt/slides/_rels/slide43.xml.rels" ContentType="application/vnd.openxmlformats-package.relationships+xml"/>
  <Override PartName="/ppt/slides/_rels/slide42.xml.rels" ContentType="application/vnd.openxmlformats-package.relationships+xml"/>
  <Override PartName="/ppt/slides/_rels/slide41.xml.rels" ContentType="application/vnd.openxmlformats-package.relationships+xml"/>
  <Override PartName="/ppt/slides/_rels/slide40.xml.rels" ContentType="application/vnd.openxmlformats-package.relationships+xml"/>
  <Override PartName="/ppt/slides/_rels/slide39.xml.rels" ContentType="application/vnd.openxmlformats-package.relationships+xml"/>
  <Override PartName="/ppt/slides/_rels/slide38.xml.rels" ContentType="application/vnd.openxmlformats-package.relationships+xml"/>
  <Override PartName="/ppt/slides/_rels/slide37.xml.rels" ContentType="application/vnd.openxmlformats-package.relationships+xml"/>
  <Override PartName="/ppt/slides/_rels/slide16.xml.rels" ContentType="application/vnd.openxmlformats-package.relationships+xml"/>
  <Override PartName="/ppt/slides/_rels/slide15.xml.rels" ContentType="application/vnd.openxmlformats-package.relationships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11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2.xml.rels" ContentType="application/vnd.openxmlformats-package.relationships+xml"/>
  <Override PartName="/ppt/slides/_rels/slide34.xml.rels" ContentType="application/vnd.openxmlformats-package.relationships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33.xml.rels" ContentType="application/vnd.openxmlformats-package.relationships+xml"/>
  <Override PartName="/ppt/slides/_rels/slide3.xml.rels" ContentType="application/vnd.openxmlformats-package.relationships+xml"/>
  <Override PartName="/ppt/slides/_rels/slide45.xml.rels" ContentType="application/vnd.openxmlformats-package.relationships+xml"/>
  <Override PartName="/ppt/slides/_rels/slide4.xml.rels" ContentType="application/vnd.openxmlformats-package.relationships+xml"/>
  <Override PartName="/ppt/slides/_rels/slide35.xml.rels" ContentType="application/vnd.openxmlformats-package.relationships+xml"/>
  <Override PartName="/ppt/slides/_rels/slide5.xml.rels" ContentType="application/vnd.openxmlformats-package.relationships+xml"/>
  <Override PartName="/ppt/slides/_rels/slide36.xml.rels" ContentType="application/vnd.openxmlformats-package.relationships+xml"/>
  <Override PartName="/ppt/slides/_rels/slide6.xml.rels" ContentType="application/vnd.openxmlformats-package.relationships+xml"/>
  <Override PartName="/ppt/slides/_rels/slide17.xml.rels" ContentType="application/vnd.openxmlformats-package.relationships+xml"/>
  <Override PartName="/ppt/slides/_rels/slide46.xml.rels" ContentType="application/vnd.openxmlformats-package.relationships+xml"/>
  <Override PartName="/ppt/slides/_rels/slide18.xml.rels" ContentType="application/vnd.openxmlformats-package.relationships+xml"/>
  <Override PartName="/ppt/slides/_rels/slide47.xml.rels" ContentType="application/vnd.openxmlformats-package.relationships+xml"/>
  <Override PartName="/ppt/slides/_rels/slide19.xml.rels" ContentType="application/vnd.openxmlformats-package.relationships+xml"/>
  <Override PartName="/ppt/slides/_rels/slide20.xml.rels" ContentType="application/vnd.openxmlformats-package.relationships+xml"/>
  <Override PartName="/ppt/slides/_rels/slide21.xml.rels" ContentType="application/vnd.openxmlformats-package.relationships+xml"/>
  <Override PartName="/ppt/slides/_rels/slide22.xml.rels" ContentType="application/vnd.openxmlformats-package.relationships+xml"/>
  <Override PartName="/ppt/slides/_rels/slide23.xml.rels" ContentType="application/vnd.openxmlformats-package.relationships+xml"/>
  <Override PartName="/ppt/slides/_rels/slide24.xml.rels" ContentType="application/vnd.openxmlformats-package.relationships+xml"/>
  <Override PartName="/ppt/slides/_rels/slide30.xml.rels" ContentType="application/vnd.openxmlformats-package.relationships+xml"/>
  <Override PartName="/ppt/slides/_rels/slide25.xml.rels" ContentType="application/vnd.openxmlformats-package.relationships+xml"/>
  <Override PartName="/ppt/slides/_rels/slide31.xml.rels" ContentType="application/vnd.openxmlformats-package.relationships+xml"/>
  <Override PartName="/ppt/slides/_rels/slide26.xml.rels" ContentType="application/vnd.openxmlformats-package.relationships+xml"/>
  <Override PartName="/ppt/slides/_rels/slide27.xml.rels" ContentType="application/vnd.openxmlformats-package.relationships+xml"/>
  <Override PartName="/ppt/slides/_rels/slide32.xml.rels" ContentType="application/vnd.openxmlformats-package.relationships+xml"/>
  <Override PartName="/ppt/slides/_rels/slide28.xml.rels" ContentType="application/vnd.openxmlformats-package.relationships+xml"/>
  <Override PartName="/ppt/slides/_rels/slide10.xml.rels" ContentType="application/vnd.openxmlformats-package.relationships+xml"/>
  <Override PartName="/ppt/slides/_rels/slide29.xml.rels" ContentType="application/vnd.openxmlformats-package.relationships+xml"/>
  <Override PartName="/ppt/slides/slide17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</p:sldIdLst>
  <p:sldSz cx="12192000" cy="68580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4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Click to 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move the 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slide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2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2000" spc="-1" strike="noStrike">
                <a:latin typeface="Arial"/>
              </a:rPr>
              <a:t>Click to </a:t>
            </a:r>
            <a:r>
              <a:rPr b="0" lang="en-US" sz="2000" spc="-1" strike="noStrike">
                <a:latin typeface="Arial"/>
              </a:rPr>
              <a:t>edit the </a:t>
            </a:r>
            <a:r>
              <a:rPr b="0" lang="en-US" sz="2000" spc="-1" strike="noStrike">
                <a:latin typeface="Arial"/>
              </a:rPr>
              <a:t>notes </a:t>
            </a:r>
            <a:r>
              <a:rPr b="0" lang="en-US" sz="2000" spc="-1" strike="noStrike">
                <a:latin typeface="Arial"/>
              </a:rPr>
              <a:t>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23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24" name="PlaceHolder 4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25" name="PlaceHolder 5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26" name="PlaceHolder 6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8539B2CE-9E07-4D61-94D5-010307222CA3}" type="slidenum">
              <a:rPr b="0" lang="en-US" sz="1400" spc="-1" strike="noStrike">
                <a:latin typeface="Times New Roman"/>
              </a:rPr>
              <a:t>1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23.xml.rels><?xml version="1.0" encoding="UTF-8"?>
<Relationships xmlns="http://schemas.openxmlformats.org/package/2006/relationships"><Relationship Id="rId1" Type="http://schemas.openxmlformats.org/officeDocument/2006/relationships/slide" Target="../slides/slide23.xml"/><Relationship Id="rId2" Type="http://schemas.openxmlformats.org/officeDocument/2006/relationships/notesMaster" Target="../notesMasters/notesMaster1.xml"/>
</Relationships>
</file>

<file path=ppt/notesSlides/_rels/notesSlide35.xml.rels><?xml version="1.0" encoding="UTF-8"?>
<Relationships xmlns="http://schemas.openxmlformats.org/package/2006/relationships"><Relationship Id="rId1" Type="http://schemas.openxmlformats.org/officeDocument/2006/relationships/slide" Target="../slides/slide35.xml"/><Relationship Id="rId2" Type="http://schemas.openxmlformats.org/officeDocument/2006/relationships/notesMaster" Target="../notesMasters/notesMaster1.xml"/>
</Relationships>
</file>

<file path=ppt/notesSlides/_rels/notesSlide48.xml.rels><?xml version="1.0" encoding="UTF-8"?>
<Relationships xmlns="http://schemas.openxmlformats.org/package/2006/relationships"><Relationship Id="rId1" Type="http://schemas.openxmlformats.org/officeDocument/2006/relationships/slide" Target="../slides/slide48.xml"/><Relationship Id="rId2" Type="http://schemas.openxmlformats.org/officeDocument/2006/relationships/notesMaster" Target="../notesMasters/notesMaster1.xml"/>
</Relationships>
</file>

<file path=ppt/notesSlides/notesSlide2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28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endParaRPr b="0" lang="en-US" sz="2000" spc="-1" strike="noStrike">
              <a:latin typeface="Arial"/>
            </a:endParaRPr>
          </a:p>
        </p:txBody>
      </p:sp>
      <p:sp>
        <p:nvSpPr>
          <p:cNvPr id="290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DF84092B-08AF-45D3-B1BB-6AD6AB915E40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3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TextShape 1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0A9FC2F1-04CD-4549-ADBD-6D9819B59837}" type="slidenum">
              <a:rPr b="0" lang="en-US" sz="1300" spc="-1" strike="noStrike">
                <a:solidFill>
                  <a:srgbClr val="000000"/>
                </a:solidFill>
                <a:latin typeface="Arial"/>
              </a:rPr>
              <a:t>&lt;number&gt;</a:t>
            </a:fld>
            <a:endParaRPr b="0" lang="en-US" sz="1300" spc="-1" strike="noStrike">
              <a:latin typeface="Times New Roman"/>
            </a:endParaRPr>
          </a:p>
        </p:txBody>
      </p:sp>
      <p:sp>
        <p:nvSpPr>
          <p:cNvPr id="292" name="PlaceHolder 2"/>
          <p:cNvSpPr>
            <a:spLocks noGrp="1"/>
          </p:cNvSpPr>
          <p:nvPr>
            <p:ph type="sldImg"/>
          </p:nvPr>
        </p:nvSpPr>
        <p:spPr>
          <a:xfrm>
            <a:off x="2751120" y="531720"/>
            <a:ext cx="4730400" cy="2661840"/>
          </a:xfrm>
          <a:prstGeom prst="rect">
            <a:avLst/>
          </a:prstGeom>
        </p:spPr>
      </p:sp>
      <p:sp>
        <p:nvSpPr>
          <p:cNvPr id="293" name="PlaceHolder 3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4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29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Introduce the concept of linearly seperable data..and how most of the data is not linearly seperable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Talk about how the data which isn't linearly seperable in one space can be linearly seperable in another(example se hi explain krunga)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Demo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296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251F381C-8E72-4C58-A69E-55DA99752E14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 type="body"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 type="body"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 type="body"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1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6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7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1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8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1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2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3" name="PlaceHolder 5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6" name="PlaceHolder 3"/>
          <p:cNvSpPr>
            <a:spLocks noGrp="1"/>
          </p:cNvSpPr>
          <p:nvPr>
            <p:ph type="body"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7" name="PlaceHolder 4"/>
          <p:cNvSpPr>
            <a:spLocks noGrp="1"/>
          </p:cNvSpPr>
          <p:nvPr>
            <p:ph type="body"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8" name="PlaceHolder 5"/>
          <p:cNvSpPr>
            <a:spLocks noGrp="1"/>
          </p:cNvSpPr>
          <p:nvPr>
            <p:ph type="body"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9" name="PlaceHolder 6"/>
          <p:cNvSpPr>
            <a:spLocks noGrp="1"/>
          </p:cNvSpPr>
          <p:nvPr>
            <p:ph type="body"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0" name="PlaceHolder 7"/>
          <p:cNvSpPr>
            <a:spLocks noGrp="1"/>
          </p:cNvSpPr>
          <p:nvPr>
            <p:ph type="body"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anchor="b"/>
          <a:p>
            <a:pPr algn="ctr">
              <a:lnSpc>
                <a:spcPct val="90000"/>
              </a:lnSpc>
            </a:pPr>
            <a:r>
              <a:rPr b="0" lang="en-US" sz="6000" spc="-1" strike="noStrike">
                <a:solidFill>
                  <a:srgbClr val="000000"/>
                </a:solidFill>
                <a:latin typeface="Calibri Light"/>
              </a:rPr>
              <a:t>Click to </a:t>
            </a:r>
            <a:r>
              <a:rPr b="0" lang="en-US" sz="6000" spc="-1" strike="noStrike">
                <a:solidFill>
                  <a:srgbClr val="000000"/>
                </a:solidFill>
                <a:latin typeface="Calibri Light"/>
              </a:rPr>
              <a:t>edit </a:t>
            </a:r>
            <a:r>
              <a:rPr b="0" lang="en-US" sz="6000" spc="-1" strike="noStrike">
                <a:solidFill>
                  <a:srgbClr val="000000"/>
                </a:solidFill>
                <a:latin typeface="Calibri Light"/>
              </a:rPr>
              <a:t>Master </a:t>
            </a:r>
            <a:r>
              <a:rPr b="0" lang="en-US" sz="6000" spc="-1" strike="noStrike">
                <a:solidFill>
                  <a:srgbClr val="000000"/>
                </a:solidFill>
                <a:latin typeface="Calibri Light"/>
              </a:rPr>
              <a:t>title </a:t>
            </a:r>
            <a:r>
              <a:rPr b="0" lang="en-US" sz="6000" spc="-1" strike="noStrike">
                <a:solidFill>
                  <a:srgbClr val="000000"/>
                </a:solidFill>
                <a:latin typeface="Calibri Light"/>
              </a:rPr>
              <a:t>style</a:t>
            </a:r>
            <a:endParaRPr b="0" lang="en-US" sz="6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fld id="{DBCD4349-9657-400F-B8CD-9C77AE74F5E1}" type="datetime">
              <a:rPr b="0" lang="en-US" sz="1200" spc="-1" strike="noStrike">
                <a:solidFill>
                  <a:srgbClr val="8b8b8b"/>
                </a:solidFill>
                <a:latin typeface="Calibri"/>
              </a:rPr>
              <a:t>10/25/18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/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98E1E918-28D5-4383-A0E3-E76DA47C8AA0}" type="slidenum">
              <a:rPr b="0" lang="en-US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/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Click to </a:t>
            </a: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edit </a:t>
            </a: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Master </a:t>
            </a: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title style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Edit Master text styles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Second level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2" marL="11430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Third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3" marL="16002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Fourth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4" marL="20574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Fifth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fld id="{B0240758-3122-49D1-A3AC-53F40716A43B}" type="datetime">
              <a:rPr b="0" lang="en-US" sz="1200" spc="-1" strike="noStrike">
                <a:solidFill>
                  <a:srgbClr val="8b8b8b"/>
                </a:solidFill>
                <a:latin typeface="Calibri"/>
              </a:rPr>
              <a:t>10/25/18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/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13321C54-BD50-4706-A756-A57B88390940}" type="slidenum">
              <a:rPr b="0" lang="en-US" sz="1200" spc="-1" strike="noStrike">
                <a:solidFill>
                  <a:srgbClr val="8b8b8b"/>
                </a:solidFill>
                <a:latin typeface="Calibri"/>
              </a:rPr>
              <a:t>1</a:t>
            </a:fld>
            <a:endParaRPr b="0" lang="en-US" sz="12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415440" y="593280"/>
            <a:ext cx="11360520" cy="763200"/>
          </a:xfrm>
          <a:prstGeom prst="rect">
            <a:avLst/>
          </a:prstGeom>
        </p:spPr>
        <p:txBody>
          <a:bodyPr tIns="91440" bIns="91440"/>
          <a:p>
            <a:r>
              <a:rPr b="0" lang="en-US" sz="3740" spc="-1" strike="noStrike">
                <a:solidFill>
                  <a:srgbClr val="000000"/>
                </a:solidFill>
                <a:latin typeface="Calibri"/>
              </a:rPr>
              <a:t>Click to </a:t>
            </a:r>
            <a:r>
              <a:rPr b="0" lang="en-US" sz="3740" spc="-1" strike="noStrike">
                <a:solidFill>
                  <a:srgbClr val="000000"/>
                </a:solidFill>
                <a:latin typeface="Calibri"/>
              </a:rPr>
              <a:t>edit the </a:t>
            </a:r>
            <a:r>
              <a:rPr b="0" lang="en-US" sz="3740" spc="-1" strike="noStrike">
                <a:solidFill>
                  <a:srgbClr val="000000"/>
                </a:solidFill>
                <a:latin typeface="Calibri"/>
              </a:rPr>
              <a:t>title text </a:t>
            </a:r>
            <a:r>
              <a:rPr b="0" lang="en-US" sz="3740" spc="-1" strike="noStrike">
                <a:solidFill>
                  <a:srgbClr val="000000"/>
                </a:solidFill>
                <a:latin typeface="Calibri"/>
              </a:rPr>
              <a:t>format</a:t>
            </a:r>
            <a:endParaRPr b="0" lang="en-US" sz="374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415440" y="1536480"/>
            <a:ext cx="11360520" cy="4554720"/>
          </a:xfrm>
          <a:prstGeom prst="rect">
            <a:avLst/>
          </a:prstGeom>
        </p:spPr>
        <p:txBody>
          <a:bodyPr tIns="91440" bIns="91440"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sldNum"/>
          </p:nvPr>
        </p:nvSpPr>
        <p:spPr>
          <a:xfrm>
            <a:off x="11296440" y="6217560"/>
            <a:ext cx="731160" cy="524520"/>
          </a:xfrm>
          <a:prstGeom prst="rect">
            <a:avLst/>
          </a:prstGeom>
        </p:spPr>
        <p:txBody>
          <a:bodyPr tIns="91440" bIns="91440" anchor="ctr"/>
          <a:p>
            <a:pPr>
              <a:lnSpc>
                <a:spcPct val="100000"/>
              </a:lnSpc>
            </a:pPr>
            <a:fld id="{7E9B1873-9A72-4227-8D10-95DD7234ADE6}" type="slidenum">
              <a:rPr b="0" lang="en-US" sz="1870" spc="-1" strike="noStrike">
                <a:solidFill>
                  <a:srgbClr val="8b8b8b"/>
                </a:solidFill>
                <a:latin typeface="Arial"/>
                <a:ea typeface="Arial"/>
              </a:rPr>
              <a:t>1</a:t>
            </a:fld>
            <a:endParaRPr b="0" lang="en-US" sz="187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7.jpeg"/><Relationship Id="rId2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0.jpeg"/><Relationship Id="rId2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27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27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27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2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5.jpeg"/><Relationship Id="rId2" Type="http://schemas.openxmlformats.org/officeDocument/2006/relationships/slideLayout" Target="../slideLayouts/slideLayout27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16.jpeg"/><Relationship Id="rId2" Type="http://schemas.openxmlformats.org/officeDocument/2006/relationships/slideLayout" Target="../slideLayouts/slideLayout27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17.jpeg"/><Relationship Id="rId2" Type="http://schemas.openxmlformats.org/officeDocument/2006/relationships/slideLayout" Target="../slideLayouts/slideLayout27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video" Target="../media/media18.mp3"/><Relationship Id="rId2" Type="http://schemas.microsoft.com/office/2007/relationships/media" Target="../media/media18.mp3"/><Relationship Id="rId3" Type="http://schemas.openxmlformats.org/officeDocument/2006/relationships/image" Target="../media/image19.png"/><Relationship Id="rId4" Type="http://schemas.openxmlformats.org/officeDocument/2006/relationships/slideLayout" Target="../slideLayouts/slideLayout27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27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24.jpeg"/><Relationship Id="rId2" Type="http://schemas.openxmlformats.org/officeDocument/2006/relationships/image" Target="../media/image25.png"/><Relationship Id="rId3" Type="http://schemas.openxmlformats.org/officeDocument/2006/relationships/slideLayout" Target="../slideLayouts/slideLayout27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image" Target="../media/image27.png"/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7" Type="http://schemas.openxmlformats.org/officeDocument/2006/relationships/image" Target="../media/image32.png"/><Relationship Id="rId8" Type="http://schemas.openxmlformats.org/officeDocument/2006/relationships/image" Target="../media/image33.png"/><Relationship Id="rId9" Type="http://schemas.openxmlformats.org/officeDocument/2006/relationships/slideLayout" Target="../slideLayouts/slideLayout13.xml"/><Relationship Id="rId10" Type="http://schemas.openxmlformats.org/officeDocument/2006/relationships/notesSlide" Target="../notesSlides/notesSlide35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27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27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slideLayout" Target="../slideLayouts/slideLayout27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slideLayout" Target="../slideLayouts/slideLayout27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27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slideLayout" Target="../slideLayouts/slideLayout13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slideLayout" Target="../slideLayouts/slideLayout13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8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Layout" Target="../slideLayouts/slideLayout13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image" Target="../media/image41.jpeg"/><Relationship Id="rId2" Type="http://schemas.openxmlformats.org/officeDocument/2006/relationships/slideLayout" Target="../slideLayouts/slideLayout13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5.jpeg"/><Relationship Id="rId2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TextShape 1"/>
          <p:cNvSpPr txBox="1"/>
          <p:nvPr/>
        </p:nvSpPr>
        <p:spPr>
          <a:xfrm>
            <a:off x="1506960" y="1197000"/>
            <a:ext cx="7766640" cy="164592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p>
            <a:pPr algn="ctr">
              <a:lnSpc>
                <a:spcPct val="90000"/>
              </a:lnSpc>
            </a:pPr>
            <a:r>
              <a:rPr b="0" i="1" lang="en-US" sz="3600" spc="-1" strike="noStrike">
                <a:solidFill>
                  <a:srgbClr val="000000"/>
                </a:solidFill>
                <a:latin typeface="Calibri"/>
              </a:rPr>
              <a:t>Intr</a:t>
            </a:r>
            <a:r>
              <a:rPr b="0" i="1" lang="en-US" sz="3600" spc="-1" strike="noStrike">
                <a:solidFill>
                  <a:srgbClr val="000000"/>
                </a:solidFill>
                <a:latin typeface="Calibri"/>
              </a:rPr>
              <a:t>od</a:t>
            </a:r>
            <a:r>
              <a:rPr b="0" i="1" lang="en-US" sz="3600" spc="-1" strike="noStrike">
                <a:solidFill>
                  <a:srgbClr val="000000"/>
                </a:solidFill>
                <a:latin typeface="Calibri"/>
              </a:rPr>
              <a:t>uct</a:t>
            </a:r>
            <a:r>
              <a:rPr b="0" i="1" lang="en-US" sz="3600" spc="-1" strike="noStrike">
                <a:solidFill>
                  <a:srgbClr val="000000"/>
                </a:solidFill>
                <a:latin typeface="Calibri"/>
              </a:rPr>
              <a:t>ion </a:t>
            </a:r>
            <a:r>
              <a:rPr b="0" i="1" lang="en-US" sz="3600" spc="-1" strike="noStrike">
                <a:solidFill>
                  <a:srgbClr val="000000"/>
                </a:solidFill>
                <a:latin typeface="Calibri"/>
              </a:rPr>
              <a:t>to </a:t>
            </a:r>
            <a:r>
              <a:rPr b="0" i="1" lang="en-US" sz="3600" spc="-1" strike="noStrike">
                <a:solidFill>
                  <a:srgbClr val="000000"/>
                </a:solidFill>
                <a:latin typeface="Calibri"/>
              </a:rPr>
              <a:t>Arti</a:t>
            </a:r>
            <a:r>
              <a:rPr b="0" i="1" lang="en-US" sz="3600" spc="-1" strike="noStrike">
                <a:solidFill>
                  <a:srgbClr val="000000"/>
                </a:solidFill>
                <a:latin typeface="Calibri"/>
              </a:rPr>
              <a:t>fici</a:t>
            </a:r>
            <a:r>
              <a:rPr b="0" i="1" lang="en-US" sz="3600" spc="-1" strike="noStrike">
                <a:solidFill>
                  <a:srgbClr val="000000"/>
                </a:solidFill>
                <a:latin typeface="Calibri"/>
              </a:rPr>
              <a:t>al </a:t>
            </a:r>
            <a:r>
              <a:rPr b="0" i="1" lang="en-US" sz="3600" spc="-1" strike="noStrike">
                <a:solidFill>
                  <a:srgbClr val="000000"/>
                </a:solidFill>
                <a:latin typeface="Calibri"/>
              </a:rPr>
              <a:t>Int</a:t>
            </a:r>
            <a:r>
              <a:rPr b="0" i="1" lang="en-US" sz="3600" spc="-1" strike="noStrike">
                <a:solidFill>
                  <a:srgbClr val="000000"/>
                </a:solidFill>
                <a:latin typeface="Calibri"/>
              </a:rPr>
              <a:t>elli</a:t>
            </a:r>
            <a:r>
              <a:rPr b="0" i="1" lang="en-US" sz="3600" spc="-1" strike="noStrike">
                <a:solidFill>
                  <a:srgbClr val="000000"/>
                </a:solidFill>
                <a:latin typeface="Calibri"/>
              </a:rPr>
              <a:t>ge</a:t>
            </a:r>
            <a:r>
              <a:rPr b="0" i="1" lang="en-US" sz="3600" spc="-1" strike="noStrike">
                <a:solidFill>
                  <a:srgbClr val="000000"/>
                </a:solidFill>
                <a:latin typeface="Calibri"/>
              </a:rPr>
              <a:t>nce </a:t>
            </a:r>
            <a:r>
              <a:rPr b="0" i="1" lang="en-US" sz="3600" spc="-1" strike="noStrike">
                <a:solidFill>
                  <a:srgbClr val="000000"/>
                </a:solidFill>
                <a:latin typeface="Calibri"/>
              </a:rPr>
              <a:t>an</a:t>
            </a:r>
            <a:r>
              <a:rPr b="0" i="1" lang="en-US" sz="3600" spc="-1" strike="noStrike">
                <a:solidFill>
                  <a:srgbClr val="000000"/>
                </a:solidFill>
                <a:latin typeface="Calibri"/>
              </a:rPr>
              <a:t>d </a:t>
            </a:r>
            <a:r>
              <a:rPr b="0" i="1" lang="en-US" sz="3600" spc="-1" strike="noStrike">
                <a:solidFill>
                  <a:srgbClr val="000000"/>
                </a:solidFill>
                <a:latin typeface="Calibri"/>
              </a:rPr>
              <a:t>Ma</a:t>
            </a:r>
            <a:r>
              <a:rPr b="0" i="1" lang="en-US" sz="3600" spc="-1" strike="noStrike">
                <a:solidFill>
                  <a:srgbClr val="000000"/>
                </a:solidFill>
                <a:latin typeface="Calibri"/>
              </a:rPr>
              <a:t>chi</a:t>
            </a:r>
            <a:r>
              <a:rPr b="0" i="1" lang="en-US" sz="3600" spc="-1" strike="noStrike">
                <a:solidFill>
                  <a:srgbClr val="000000"/>
                </a:solidFill>
                <a:latin typeface="Calibri"/>
              </a:rPr>
              <a:t>ne </a:t>
            </a:r>
            <a:r>
              <a:rPr b="0" i="1" lang="en-US" sz="3600" spc="-1" strike="noStrike">
                <a:solidFill>
                  <a:srgbClr val="000000"/>
                </a:solidFill>
                <a:latin typeface="Calibri"/>
              </a:rPr>
              <a:t>Lea</a:t>
            </a:r>
            <a:r>
              <a:rPr b="0" i="1" lang="en-US" sz="3600" spc="-1" strike="noStrike">
                <a:solidFill>
                  <a:srgbClr val="000000"/>
                </a:solidFill>
                <a:latin typeface="Calibri"/>
              </a:rPr>
              <a:t>rni</a:t>
            </a:r>
            <a:r>
              <a:rPr b="0" i="1" lang="en-US" sz="3600" spc="-1" strike="noStrike">
                <a:solidFill>
                  <a:srgbClr val="000000"/>
                </a:solidFill>
                <a:latin typeface="Calibri"/>
              </a:rPr>
              <a:t>ng</a:t>
            </a:r>
            <a:r>
              <a:rPr b="0" i="1" lang="en-US" sz="6000" spc="-1" strike="noStrike">
                <a:solidFill>
                  <a:srgbClr val="000000"/>
                </a:solidFill>
                <a:latin typeface="Calibri Light"/>
              </a:rPr>
              <a:t> </a:t>
            </a:r>
            <a:endParaRPr b="0" lang="en-US" sz="6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8" name="TextShape 2"/>
          <p:cNvSpPr txBox="1"/>
          <p:nvPr/>
        </p:nvSpPr>
        <p:spPr>
          <a:xfrm>
            <a:off x="1523880" y="3602160"/>
            <a:ext cx="9143640" cy="165528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Pres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ente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d by 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Sanj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ay 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Hare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sh 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and 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Sate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esh 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Kum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ar</a:t>
            </a:r>
            <a:endParaRPr b="0" lang="en-US" sz="2400" spc="-1" strike="noStrike"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9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Barn owl or an Apple?? 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50" name="Picture 4" descr=""/>
          <p:cNvPicPr/>
          <p:nvPr/>
        </p:nvPicPr>
        <p:blipFill>
          <a:blip r:embed="rId1"/>
          <a:stretch/>
        </p:blipFill>
        <p:spPr>
          <a:xfrm>
            <a:off x="5663880" y="1690560"/>
            <a:ext cx="4633560" cy="46717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9" dur="indefinite" restart="never" nodeType="tmRoot">
          <p:childTnLst>
            <p:seq>
              <p:cTn id="2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2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What makes a 2?? 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grpSp>
        <p:nvGrpSpPr>
          <p:cNvPr id="153" name="Group 3"/>
          <p:cNvGrpSpPr/>
          <p:nvPr/>
        </p:nvGrpSpPr>
        <p:grpSpPr>
          <a:xfrm>
            <a:off x="4538520" y="2172600"/>
            <a:ext cx="6009840" cy="3915360"/>
            <a:chOff x="4538520" y="2172600"/>
            <a:chExt cx="6009840" cy="3915360"/>
          </a:xfrm>
        </p:grpSpPr>
        <p:pic>
          <p:nvPicPr>
            <p:cNvPr id="154" name="Picture 4" descr=""/>
            <p:cNvPicPr/>
            <p:nvPr/>
          </p:nvPicPr>
          <p:blipFill>
            <a:blip r:embed="rId1"/>
            <a:stretch/>
          </p:blipFill>
          <p:spPr>
            <a:xfrm>
              <a:off x="4626000" y="2172600"/>
              <a:ext cx="5922360" cy="3915360"/>
            </a:xfrm>
            <a:prstGeom prst="rect">
              <a:avLst/>
            </a:prstGeom>
            <a:ln>
              <a:noFill/>
            </a:ln>
          </p:spPr>
        </p:pic>
        <p:sp>
          <p:nvSpPr>
            <p:cNvPr id="155" name="CustomShape 4"/>
            <p:cNvSpPr/>
            <p:nvPr/>
          </p:nvSpPr>
          <p:spPr>
            <a:xfrm>
              <a:off x="4538520" y="3127320"/>
              <a:ext cx="4233240" cy="608400"/>
            </a:xfrm>
            <a:prstGeom prst="rect">
              <a:avLst/>
            </a:prstGeom>
            <a:noFill/>
            <a:ln w="19080">
              <a:solidFill>
                <a:srgbClr val="0099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6" name="CustomShape 5"/>
            <p:cNvSpPr/>
            <p:nvPr/>
          </p:nvSpPr>
          <p:spPr>
            <a:xfrm>
              <a:off x="9355320" y="3127320"/>
              <a:ext cx="584280" cy="608400"/>
            </a:xfrm>
            <a:prstGeom prst="rect">
              <a:avLst/>
            </a:prstGeom>
            <a:noFill/>
            <a:ln w="19080">
              <a:solidFill>
                <a:srgbClr val="ff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7" name="CustomShape 6"/>
            <p:cNvSpPr/>
            <p:nvPr/>
          </p:nvSpPr>
          <p:spPr>
            <a:xfrm>
              <a:off x="5793840" y="4744080"/>
              <a:ext cx="1109520" cy="608400"/>
            </a:xfrm>
            <a:prstGeom prst="rect">
              <a:avLst/>
            </a:prstGeom>
            <a:noFill/>
            <a:ln w="19080">
              <a:solidFill>
                <a:srgbClr val="ff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8" name="CustomShape 7"/>
            <p:cNvSpPr/>
            <p:nvPr/>
          </p:nvSpPr>
          <p:spPr>
            <a:xfrm>
              <a:off x="4566600" y="3948480"/>
              <a:ext cx="584280" cy="608400"/>
            </a:xfrm>
            <a:prstGeom prst="rect">
              <a:avLst/>
            </a:prstGeom>
            <a:noFill/>
            <a:ln w="19080">
              <a:solidFill>
                <a:srgbClr val="ff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</p:spTree>
  </p:cSld>
  <p:timing>
    <p:tnLst>
      <p:par>
        <p:cTn id="21" dur="indefinite" restart="never" nodeType="tmRoot">
          <p:childTnLst>
            <p:seq>
              <p:cTn id="2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TextShape 1"/>
          <p:cNvSpPr txBox="1"/>
          <p:nvPr/>
        </p:nvSpPr>
        <p:spPr>
          <a:xfrm>
            <a:off x="838080" y="365040"/>
            <a:ext cx="10515240" cy="58114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Besides…. 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What you see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What your machine sees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60" name="Picture 5" descr=""/>
          <p:cNvPicPr/>
          <p:nvPr/>
        </p:nvPicPr>
        <p:blipFill>
          <a:blip r:embed="rId1"/>
          <a:stretch/>
        </p:blipFill>
        <p:spPr>
          <a:xfrm>
            <a:off x="7288560" y="2030760"/>
            <a:ext cx="3608280" cy="4145760"/>
          </a:xfrm>
          <a:prstGeom prst="rect">
            <a:avLst/>
          </a:prstGeom>
          <a:ln>
            <a:noFill/>
          </a:ln>
        </p:spPr>
      </p:pic>
      <p:pic>
        <p:nvPicPr>
          <p:cNvPr id="161" name="Picture 8" descr=""/>
          <p:cNvPicPr/>
          <p:nvPr/>
        </p:nvPicPr>
        <p:blipFill>
          <a:blip r:embed="rId2"/>
          <a:stretch/>
        </p:blipFill>
        <p:spPr>
          <a:xfrm>
            <a:off x="762120" y="2030760"/>
            <a:ext cx="3608280" cy="41997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3" dur="indefinite" restart="never" nodeType="tmRoot">
          <p:childTnLst>
            <p:seq>
              <p:cTn id="2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Applicatio</a:t>
            </a: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ns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63" name="Content Placeholder 4" descr=""/>
          <p:cNvPicPr/>
          <p:nvPr/>
        </p:nvPicPr>
        <p:blipFill>
          <a:blip r:embed="rId1"/>
          <a:stretch/>
        </p:blipFill>
        <p:spPr>
          <a:xfrm>
            <a:off x="2961360" y="2078640"/>
            <a:ext cx="5364360" cy="32900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5" dur="indefinite" restart="never" nodeType="tmRoot">
          <p:childTnLst>
            <p:seq>
              <p:cTn id="2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TextShape 1"/>
          <p:cNvSpPr txBox="1"/>
          <p:nvPr/>
        </p:nvSpPr>
        <p:spPr>
          <a:xfrm>
            <a:off x="415440" y="593280"/>
            <a:ext cx="11360520" cy="763200"/>
          </a:xfrm>
          <a:prstGeom prst="rect">
            <a:avLst/>
          </a:prstGeom>
          <a:noFill/>
          <a:ln>
            <a:noFill/>
          </a:ln>
        </p:spPr>
        <p:txBody>
          <a:bodyPr lIns="122040" rIns="122040" tIns="122040" bIns="122040"/>
          <a:p>
            <a:pPr>
              <a:lnSpc>
                <a:spcPct val="100000"/>
              </a:lnSpc>
            </a:pPr>
            <a:r>
              <a:rPr b="0" lang="en-US" sz="3740" spc="-1" strike="noStrike">
                <a:solidFill>
                  <a:srgbClr val="000000"/>
                </a:solidFill>
                <a:latin typeface="Arial"/>
                <a:ea typeface="Arial"/>
              </a:rPr>
              <a:t>Image Classification</a:t>
            </a:r>
            <a:endParaRPr b="0" lang="en-US" sz="374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5" name="TextShape 2"/>
          <p:cNvSpPr txBox="1"/>
          <p:nvPr/>
        </p:nvSpPr>
        <p:spPr>
          <a:xfrm>
            <a:off x="415440" y="1536480"/>
            <a:ext cx="11360520" cy="4554720"/>
          </a:xfrm>
          <a:prstGeom prst="rect">
            <a:avLst/>
          </a:prstGeom>
          <a:noFill/>
          <a:ln>
            <a:noFill/>
          </a:ln>
        </p:spPr>
        <p:txBody>
          <a:bodyPr lIns="122040" rIns="122040" tIns="122040" bIns="122040"/>
          <a:p>
            <a:pPr marL="609480" indent="-304560">
              <a:lnSpc>
                <a:spcPct val="115000"/>
              </a:lnSpc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609480" indent="-304560">
              <a:lnSpc>
                <a:spcPct val="115000"/>
              </a:lnSpc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609480" indent="-304560">
              <a:lnSpc>
                <a:spcPct val="115000"/>
              </a:lnSpc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609480" indent="-304560">
              <a:lnSpc>
                <a:spcPct val="115000"/>
              </a:lnSpc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609480" indent="-304560">
              <a:lnSpc>
                <a:spcPct val="115000"/>
              </a:lnSpc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609480" indent="-304560">
              <a:lnSpc>
                <a:spcPct val="115000"/>
              </a:lnSpc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66" name="Shape 93" descr=""/>
          <p:cNvPicPr/>
          <p:nvPr/>
        </p:nvPicPr>
        <p:blipFill>
          <a:blip r:embed="rId1"/>
          <a:stretch/>
        </p:blipFill>
        <p:spPr>
          <a:xfrm>
            <a:off x="1744200" y="1687680"/>
            <a:ext cx="8083080" cy="40413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7" dur="indefinite" restart="never" nodeType="tmRoot">
          <p:childTnLst>
            <p:seq>
              <p:cTn id="2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TextShape 1"/>
          <p:cNvSpPr txBox="1"/>
          <p:nvPr/>
        </p:nvSpPr>
        <p:spPr>
          <a:xfrm>
            <a:off x="415440" y="593280"/>
            <a:ext cx="11360520" cy="763200"/>
          </a:xfrm>
          <a:prstGeom prst="rect">
            <a:avLst/>
          </a:prstGeom>
          <a:noFill/>
          <a:ln>
            <a:noFill/>
          </a:ln>
        </p:spPr>
        <p:txBody>
          <a:bodyPr lIns="122040" rIns="122040" tIns="122040" bIns="122040"/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Arial"/>
              </a:rPr>
              <a:t>Natur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Arial"/>
              </a:rPr>
              <a:t>al 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Arial"/>
              </a:rPr>
              <a:t>Lang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Arial"/>
              </a:rPr>
              <a:t>uage 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Arial"/>
              </a:rPr>
              <a:t>Proce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Arial"/>
              </a:rPr>
              <a:t>ssing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8" name="TextShape 2"/>
          <p:cNvSpPr txBox="1"/>
          <p:nvPr/>
        </p:nvSpPr>
        <p:spPr>
          <a:xfrm>
            <a:off x="415440" y="1536480"/>
            <a:ext cx="11360520" cy="4554720"/>
          </a:xfrm>
          <a:prstGeom prst="rect">
            <a:avLst/>
          </a:prstGeom>
          <a:noFill/>
          <a:ln>
            <a:noFill/>
          </a:ln>
        </p:spPr>
        <p:txBody>
          <a:bodyPr lIns="122040" rIns="122040" tIns="122040" bIns="122040"/>
          <a:p>
            <a:pPr marL="609480" indent="-304560">
              <a:lnSpc>
                <a:spcPct val="115000"/>
              </a:lnSpc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609480" indent="-304560">
              <a:lnSpc>
                <a:spcPct val="115000"/>
              </a:lnSpc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609480" indent="-304560">
              <a:lnSpc>
                <a:spcPct val="115000"/>
              </a:lnSpc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609480" indent="-304560">
              <a:lnSpc>
                <a:spcPct val="115000"/>
              </a:lnSpc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609480" indent="-304560">
              <a:lnSpc>
                <a:spcPct val="115000"/>
              </a:lnSpc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609480" indent="-304560">
              <a:lnSpc>
                <a:spcPct val="115000"/>
              </a:lnSpc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609480" indent="-304560">
              <a:lnSpc>
                <a:spcPct val="115000"/>
              </a:lnSpc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69" name="" descr=""/>
          <p:cNvPicPr/>
          <p:nvPr/>
        </p:nvPicPr>
        <p:blipFill>
          <a:blip r:embed="rId1"/>
          <a:stretch/>
        </p:blipFill>
        <p:spPr>
          <a:xfrm>
            <a:off x="3008520" y="2651760"/>
            <a:ext cx="6226920" cy="24019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9" dur="indefinite" restart="never" nodeType="tmRoot">
          <p:childTnLst>
            <p:seq>
              <p:cTn id="3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TextShape 1"/>
          <p:cNvSpPr txBox="1"/>
          <p:nvPr/>
        </p:nvSpPr>
        <p:spPr>
          <a:xfrm>
            <a:off x="415440" y="593280"/>
            <a:ext cx="11360520" cy="7632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1" name="TextShape 2"/>
          <p:cNvSpPr txBox="1"/>
          <p:nvPr/>
        </p:nvSpPr>
        <p:spPr>
          <a:xfrm>
            <a:off x="415440" y="1536480"/>
            <a:ext cx="11360520" cy="45547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72" name="" descr=""/>
          <p:cNvPicPr/>
          <p:nvPr/>
        </p:nvPicPr>
        <p:blipFill>
          <a:blip r:embed="rId1"/>
          <a:stretch/>
        </p:blipFill>
        <p:spPr>
          <a:xfrm>
            <a:off x="1855800" y="1828800"/>
            <a:ext cx="8294040" cy="37465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1" dur="indefinite" restart="never" nodeType="tmRoot">
          <p:childTnLst>
            <p:seq>
              <p:cTn id="3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TextShape 1"/>
          <p:cNvSpPr txBox="1"/>
          <p:nvPr/>
        </p:nvSpPr>
        <p:spPr>
          <a:xfrm>
            <a:off x="415440" y="593280"/>
            <a:ext cx="11360520" cy="763200"/>
          </a:xfrm>
          <a:prstGeom prst="rect">
            <a:avLst/>
          </a:prstGeom>
          <a:noFill/>
          <a:ln>
            <a:noFill/>
          </a:ln>
        </p:spPr>
        <p:txBody>
          <a:bodyPr lIns="122040" rIns="122040" tIns="122040" bIns="122040"/>
          <a:p>
            <a:pPr>
              <a:lnSpc>
                <a:spcPct val="100000"/>
              </a:lnSpc>
            </a:pPr>
            <a:r>
              <a:rPr b="0" lang="en-US" sz="3740" spc="-1" strike="noStrike">
                <a:solidFill>
                  <a:srgbClr val="000000"/>
                </a:solidFill>
                <a:latin typeface="Arial"/>
                <a:ea typeface="Arial"/>
              </a:rPr>
              <a:t>Self </a:t>
            </a:r>
            <a:r>
              <a:rPr b="0" lang="en-US" sz="3740" spc="-1" strike="noStrike">
                <a:solidFill>
                  <a:srgbClr val="000000"/>
                </a:solidFill>
                <a:latin typeface="Arial"/>
                <a:ea typeface="Arial"/>
              </a:rPr>
              <a:t>Drivi</a:t>
            </a:r>
            <a:r>
              <a:rPr b="0" lang="en-US" sz="3740" spc="-1" strike="noStrike">
                <a:solidFill>
                  <a:srgbClr val="000000"/>
                </a:solidFill>
                <a:latin typeface="Arial"/>
                <a:ea typeface="Arial"/>
              </a:rPr>
              <a:t>ng </a:t>
            </a:r>
            <a:r>
              <a:rPr b="0" lang="en-US" sz="3740" spc="-1" strike="noStrike">
                <a:solidFill>
                  <a:srgbClr val="000000"/>
                </a:solidFill>
                <a:latin typeface="Arial"/>
                <a:ea typeface="Arial"/>
              </a:rPr>
              <a:t>Cars</a:t>
            </a:r>
            <a:endParaRPr b="0" lang="en-US" sz="374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4" name="TextShape 2"/>
          <p:cNvSpPr txBox="1"/>
          <p:nvPr/>
        </p:nvSpPr>
        <p:spPr>
          <a:xfrm>
            <a:off x="415440" y="1536480"/>
            <a:ext cx="11360520" cy="4554720"/>
          </a:xfrm>
          <a:prstGeom prst="rect">
            <a:avLst/>
          </a:prstGeom>
          <a:noFill/>
          <a:ln>
            <a:noFill/>
          </a:ln>
        </p:spPr>
        <p:txBody>
          <a:bodyPr lIns="122040" rIns="122040" tIns="122040" bIns="122040"/>
          <a:p>
            <a:pPr marL="609480" indent="-304560">
              <a:lnSpc>
                <a:spcPct val="115000"/>
              </a:lnSpc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609480" indent="-304560">
              <a:lnSpc>
                <a:spcPct val="115000"/>
              </a:lnSpc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609480" indent="-304560">
              <a:lnSpc>
                <a:spcPct val="115000"/>
              </a:lnSpc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609480" indent="-304560">
              <a:lnSpc>
                <a:spcPct val="115000"/>
              </a:lnSpc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609480" indent="-304560">
              <a:lnSpc>
                <a:spcPct val="115000"/>
              </a:lnSpc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609480" indent="-304560">
              <a:lnSpc>
                <a:spcPct val="115000"/>
              </a:lnSpc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75" name="" descr=""/>
          <p:cNvPicPr/>
          <p:nvPr/>
        </p:nvPicPr>
        <p:blipFill>
          <a:blip r:embed="rId1"/>
          <a:stretch/>
        </p:blipFill>
        <p:spPr>
          <a:xfrm>
            <a:off x="5120640" y="593280"/>
            <a:ext cx="4762080" cy="58100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3" dur="indefinite" restart="never" nodeType="tmRoot">
          <p:childTnLst>
            <p:seq>
              <p:cTn id="3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7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More than 50 startups have the rights to test autonomous cars in California!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MIT runs a course too - MIT 6.S094: Deep Learning for Self-Driving Cars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timing>
    <p:tnLst>
      <p:par>
        <p:cTn id="35" dur="indefinite" restart="never" nodeType="tmRoot">
          <p:childTnLst>
            <p:seq>
              <p:cTn id="3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TextShape 1"/>
          <p:cNvSpPr txBox="1"/>
          <p:nvPr/>
        </p:nvSpPr>
        <p:spPr>
          <a:xfrm>
            <a:off x="415440" y="593280"/>
            <a:ext cx="11360520" cy="763200"/>
          </a:xfrm>
          <a:prstGeom prst="rect">
            <a:avLst/>
          </a:prstGeom>
          <a:noFill/>
          <a:ln>
            <a:noFill/>
          </a:ln>
        </p:spPr>
        <p:txBody>
          <a:bodyPr lIns="122040" rIns="122040" tIns="122040" bIns="122040"/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000000"/>
                </a:solidFill>
                <a:latin typeface="Calibri"/>
                <a:ea typeface="Calibri"/>
              </a:rPr>
              <a:t>Som</a:t>
            </a:r>
            <a:r>
              <a:rPr b="0" lang="en-US" sz="4000" spc="-1" strike="noStrike">
                <a:solidFill>
                  <a:srgbClr val="000000"/>
                </a:solidFill>
                <a:latin typeface="Calibri"/>
                <a:ea typeface="Calibri"/>
              </a:rPr>
              <a:t>e </a:t>
            </a:r>
            <a:r>
              <a:rPr b="0" lang="en-US" sz="4000" spc="-1" strike="noStrike">
                <a:solidFill>
                  <a:srgbClr val="000000"/>
                </a:solidFill>
                <a:latin typeface="Calibri"/>
                <a:ea typeface="Calibri"/>
              </a:rPr>
              <a:t>mor</a:t>
            </a:r>
            <a:r>
              <a:rPr b="0" lang="en-US" sz="4000" spc="-1" strike="noStrike">
                <a:solidFill>
                  <a:srgbClr val="000000"/>
                </a:solidFill>
                <a:latin typeface="Calibri"/>
                <a:ea typeface="Calibri"/>
              </a:rPr>
              <a:t>e….</a:t>
            </a:r>
            <a:endParaRPr b="0" lang="en-US" sz="4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9" name="TextShape 2"/>
          <p:cNvSpPr txBox="1"/>
          <p:nvPr/>
        </p:nvSpPr>
        <p:spPr>
          <a:xfrm>
            <a:off x="415440" y="1536480"/>
            <a:ext cx="11360520" cy="4554720"/>
          </a:xfrm>
          <a:prstGeom prst="rect">
            <a:avLst/>
          </a:prstGeom>
          <a:noFill/>
          <a:ln>
            <a:noFill/>
          </a:ln>
        </p:spPr>
        <p:txBody>
          <a:bodyPr lIns="122040" rIns="122040" tIns="122040" bIns="122040"/>
          <a:p>
            <a:pPr marL="609480" indent="-304560">
              <a:lnSpc>
                <a:spcPct val="115000"/>
              </a:lnSpc>
              <a:spcBef>
                <a:spcPts val="1066"/>
              </a:spcBef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Machine Learning Models can also,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marL="609480" indent="-304560">
              <a:lnSpc>
                <a:spcPct val="115000"/>
              </a:lnSpc>
              <a:spcBef>
                <a:spcPts val="1066"/>
              </a:spcBef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Make Recipes.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marL="609480" indent="-304560">
              <a:lnSpc>
                <a:spcPct val="115000"/>
              </a:lnSpc>
              <a:spcBef>
                <a:spcPts val="1066"/>
              </a:spcBef>
            </a:pP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80" name="Picture 2" descr=""/>
          <p:cNvPicPr/>
          <p:nvPr/>
        </p:nvPicPr>
        <p:blipFill>
          <a:blip r:embed="rId1"/>
          <a:stretch/>
        </p:blipFill>
        <p:spPr>
          <a:xfrm>
            <a:off x="5303520" y="2286000"/>
            <a:ext cx="6845760" cy="44701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7" dur="indefinite" restart="never" nodeType="tmRoot">
          <p:childTnLst>
            <p:seq>
              <p:cTn id="3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0" name="TextShape 2"/>
          <p:cNvSpPr txBox="1"/>
          <p:nvPr/>
        </p:nvSpPr>
        <p:spPr>
          <a:xfrm>
            <a:off x="838080" y="116064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b="0" lang="en-US" sz="6000" spc="-1" strike="noStrike">
                <a:solidFill>
                  <a:srgbClr val="000000"/>
                </a:solidFill>
                <a:latin typeface="Calibri"/>
              </a:rPr>
              <a:t>Welcome to the Artificial Intelligence and Machine Learning Club!!</a:t>
            </a:r>
            <a:endParaRPr b="0" lang="en-US" sz="6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TextShape 1"/>
          <p:cNvSpPr txBox="1"/>
          <p:nvPr/>
        </p:nvSpPr>
        <p:spPr>
          <a:xfrm>
            <a:off x="415440" y="593280"/>
            <a:ext cx="11360520" cy="763200"/>
          </a:xfrm>
          <a:prstGeom prst="rect">
            <a:avLst/>
          </a:prstGeom>
          <a:noFill/>
          <a:ln>
            <a:noFill/>
          </a:ln>
        </p:spPr>
        <p:txBody>
          <a:bodyPr lIns="122040" rIns="122040" tIns="122040" bIns="122040"/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000000"/>
                </a:solidFill>
                <a:latin typeface="Calibri"/>
                <a:ea typeface="Calibri"/>
              </a:rPr>
              <a:t>Some more….</a:t>
            </a:r>
            <a:endParaRPr b="0" lang="en-US" sz="4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2" name="TextShape 2"/>
          <p:cNvSpPr txBox="1"/>
          <p:nvPr/>
        </p:nvSpPr>
        <p:spPr>
          <a:xfrm>
            <a:off x="415440" y="1536480"/>
            <a:ext cx="11360520" cy="4554720"/>
          </a:xfrm>
          <a:prstGeom prst="rect">
            <a:avLst/>
          </a:prstGeom>
          <a:noFill/>
          <a:ln>
            <a:noFill/>
          </a:ln>
        </p:spPr>
        <p:txBody>
          <a:bodyPr lIns="122040" rIns="122040" tIns="122040" bIns="122040"/>
          <a:p>
            <a:pPr marL="609480" indent="-304560">
              <a:lnSpc>
                <a:spcPct val="115000"/>
              </a:lnSpc>
              <a:spcBef>
                <a:spcPts val="1066"/>
              </a:spcBef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Machine Learning Models can also,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marL="609480" indent="-304560">
              <a:lnSpc>
                <a:spcPct val="115000"/>
              </a:lnSpc>
              <a:spcBef>
                <a:spcPts val="1066"/>
              </a:spcBef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Do Poetry.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marL="609480" indent="-304560">
              <a:lnSpc>
                <a:spcPct val="115000"/>
              </a:lnSpc>
              <a:spcBef>
                <a:spcPts val="1066"/>
              </a:spcBef>
            </a:pP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83" name="Picture 1" descr=""/>
          <p:cNvPicPr/>
          <p:nvPr/>
        </p:nvPicPr>
        <p:blipFill>
          <a:blip r:embed="rId1"/>
          <a:stretch/>
        </p:blipFill>
        <p:spPr>
          <a:xfrm>
            <a:off x="5577840" y="2103120"/>
            <a:ext cx="6675120" cy="4684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9" dur="indefinite" restart="never" nodeType="tmRoot">
          <p:childTnLst>
            <p:seq>
              <p:cTn id="4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TextShape 1"/>
          <p:cNvSpPr txBox="1"/>
          <p:nvPr/>
        </p:nvSpPr>
        <p:spPr>
          <a:xfrm>
            <a:off x="415440" y="593280"/>
            <a:ext cx="11360520" cy="763200"/>
          </a:xfrm>
          <a:prstGeom prst="rect">
            <a:avLst/>
          </a:prstGeom>
          <a:noFill/>
          <a:ln>
            <a:noFill/>
          </a:ln>
        </p:spPr>
        <p:txBody>
          <a:bodyPr lIns="122040" rIns="122040" tIns="122040" bIns="122040"/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000000"/>
                </a:solidFill>
                <a:latin typeface="Calibri"/>
                <a:ea typeface="Calibri"/>
              </a:rPr>
              <a:t>Some more….</a:t>
            </a:r>
            <a:endParaRPr b="0" lang="en-US" sz="4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5" name="TextShape 2"/>
          <p:cNvSpPr txBox="1"/>
          <p:nvPr/>
        </p:nvSpPr>
        <p:spPr>
          <a:xfrm>
            <a:off x="415440" y="1536480"/>
            <a:ext cx="11360520" cy="4554720"/>
          </a:xfrm>
          <a:prstGeom prst="rect">
            <a:avLst/>
          </a:prstGeom>
          <a:noFill/>
          <a:ln>
            <a:noFill/>
          </a:ln>
        </p:spPr>
        <p:txBody>
          <a:bodyPr lIns="122040" rIns="122040" tIns="122040" bIns="122040"/>
          <a:p>
            <a:pPr marL="609480" indent="-304560">
              <a:lnSpc>
                <a:spcPct val="115000"/>
              </a:lnSpc>
              <a:spcBef>
                <a:spcPts val="1066"/>
              </a:spcBef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Machine Learning Models can also,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marL="609480" indent="-304560">
              <a:lnSpc>
                <a:spcPct val="115000"/>
              </a:lnSpc>
              <a:spcBef>
                <a:spcPts val="1066"/>
              </a:spcBef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Paint.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marL="609480" indent="-304560">
              <a:lnSpc>
                <a:spcPct val="115000"/>
              </a:lnSpc>
              <a:spcBef>
                <a:spcPts val="1066"/>
              </a:spcBef>
            </a:pP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86" name="Picture 1" descr=""/>
          <p:cNvPicPr/>
          <p:nvPr/>
        </p:nvPicPr>
        <p:blipFill>
          <a:blip r:embed="rId1"/>
          <a:stretch/>
        </p:blipFill>
        <p:spPr>
          <a:xfrm>
            <a:off x="6400800" y="1029600"/>
            <a:ext cx="5753160" cy="58284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1" dur="indefinite" restart="never" nodeType="tmRoot">
          <p:childTnLst>
            <p:seq>
              <p:cTn id="4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TextShape 1"/>
          <p:cNvSpPr txBox="1"/>
          <p:nvPr/>
        </p:nvSpPr>
        <p:spPr>
          <a:xfrm>
            <a:off x="415440" y="593280"/>
            <a:ext cx="11360520" cy="763200"/>
          </a:xfrm>
          <a:prstGeom prst="rect">
            <a:avLst/>
          </a:prstGeom>
          <a:noFill/>
          <a:ln>
            <a:noFill/>
          </a:ln>
        </p:spPr>
        <p:txBody>
          <a:bodyPr lIns="122040" rIns="122040" tIns="122040" bIns="122040"/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000000"/>
                </a:solidFill>
                <a:latin typeface="Calibri"/>
                <a:ea typeface="Calibri"/>
              </a:rPr>
              <a:t>Some more….</a:t>
            </a:r>
            <a:endParaRPr b="0" lang="en-US" sz="4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8" name="TextShape 2"/>
          <p:cNvSpPr txBox="1"/>
          <p:nvPr/>
        </p:nvSpPr>
        <p:spPr>
          <a:xfrm>
            <a:off x="415440" y="1536480"/>
            <a:ext cx="11360520" cy="4554720"/>
          </a:xfrm>
          <a:prstGeom prst="rect">
            <a:avLst/>
          </a:prstGeom>
          <a:noFill/>
          <a:ln>
            <a:noFill/>
          </a:ln>
        </p:spPr>
        <p:txBody>
          <a:bodyPr lIns="122040" rIns="122040" tIns="122040" bIns="122040"/>
          <a:p>
            <a:pPr marL="609480" indent="-304560">
              <a:lnSpc>
                <a:spcPct val="115000"/>
              </a:lnSpc>
              <a:spcBef>
                <a:spcPts val="1066"/>
              </a:spcBef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Machine Learning Models can also,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marL="609480" indent="-304560">
              <a:lnSpc>
                <a:spcPct val="115000"/>
              </a:lnSpc>
              <a:spcBef>
                <a:spcPts val="1066"/>
              </a:spcBef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Make Music.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marL="609480" indent="-304560">
              <a:lnSpc>
                <a:spcPct val="115000"/>
              </a:lnSpc>
              <a:spcBef>
                <a:spcPts val="1066"/>
              </a:spcBef>
            </a:pP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89" name="Picture 1" descr="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r:embed="rId2"/>
              </p:ext>
            </p:extLst>
          </p:nvPr>
        </p:nvPicPr>
        <p:blipFill>
          <a:blip r:embed="rId3"/>
        </p:blipFill>
        <p:spPr>
          <a:xfrm>
            <a:off x="8229600" y="1591920"/>
            <a:ext cx="812520" cy="812520"/>
          </a:xfrm>
          <a:prstGeom prst="rect">
            <a:avLst/>
          </a:prstGeom>
          <a:ln>
            <a:noFill/>
          </a:ln>
        </p:spPr>
      </p:pic>
      <p:sp>
        <p:nvSpPr>
          <p:cNvPr id="190" name="CustomShape 3"/>
          <p:cNvSpPr/>
          <p:nvPr/>
        </p:nvSpPr>
        <p:spPr>
          <a:xfrm>
            <a:off x="1422360" y="5768640"/>
            <a:ext cx="184320" cy="46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43" dur="indefinite" restart="never" nodeType="tmRoot">
          <p:childTnLst>
            <p:seq>
              <p:cTn id="44" restart="whenNotActive" nodeType="interactiveSeq" fill="hold">
                <p:childTnLst>
                  <p:par>
                    <p:cTn id="45" fill="hold">
                      <p:stCondLst>
                        <p:cond delay="0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nodeType="click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>
                                      <p:cBhvr>
                                        <p:cTn id="48" dur="242285" fill="hold"/>
                                        <p:tgtEl>
                                          <p:spTgt spid="18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  <p:seq>
              <p:cTn id="49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Content Placeholder 3" descr=""/>
          <p:cNvPicPr/>
          <p:nvPr/>
        </p:nvPicPr>
        <p:blipFill>
          <a:blip r:embed="rId1"/>
          <a:stretch/>
        </p:blipFill>
        <p:spPr>
          <a:xfrm>
            <a:off x="0" y="0"/>
            <a:ext cx="12165480" cy="6857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0" dur="indefinite" restart="never" nodeType="tmRoot">
          <p:childTnLst>
            <p:seq>
              <p:cTn id="51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Content Placeholder 3" descr=""/>
          <p:cNvPicPr/>
          <p:nvPr/>
        </p:nvPicPr>
        <p:blipFill>
          <a:blip r:embed="rId1"/>
          <a:stretch/>
        </p:blipFill>
        <p:spPr>
          <a:xfrm>
            <a:off x="12960" y="0"/>
            <a:ext cx="11952000" cy="62046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2" dur="indefinite" restart="never" nodeType="tmRoot">
          <p:childTnLst>
            <p:seq>
              <p:cTn id="53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How are things learned?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4" name="TextShape 2"/>
          <p:cNvSpPr txBox="1"/>
          <p:nvPr/>
        </p:nvSpPr>
        <p:spPr>
          <a:xfrm>
            <a:off x="838080" y="185184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- Memorization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- Generalization -&gt; Deduce new facts from old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- Interested in extending to programs that can infer useful information from implicit patterns in data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timing>
    <p:tnLst>
      <p:par>
        <p:cTn id="54" dur="indefinite" restart="never" nodeType="tmRoot">
          <p:childTnLst>
            <p:seq>
              <p:cTn id="55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Machine Learning as Pattern Analysis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6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/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graphicFrame>
        <p:nvGraphicFramePr>
          <p:cNvPr id="197" name="Table 3"/>
          <p:cNvGraphicFramePr/>
          <p:nvPr/>
        </p:nvGraphicFramePr>
        <p:xfrm>
          <a:off x="1627200" y="2404800"/>
          <a:ext cx="8979480" cy="2966400"/>
        </p:xfrm>
        <a:graphic>
          <a:graphicData uri="http://schemas.openxmlformats.org/drawingml/2006/table">
            <a:tbl>
              <a:tblPr/>
              <a:tblGrid>
                <a:gridCol w="2993040"/>
                <a:gridCol w="2993040"/>
                <a:gridCol w="2993400"/>
              </a:tblGrid>
              <a:tr h="37080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Sessional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Final Exam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Result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5b9bd5"/>
                    </a:solidFill>
                  </a:tcPr>
                </a:tc>
              </a:tr>
              <a:tr h="370800">
                <a:tc>
                  <a:txBody>
                    <a:bodyPr lIns="9360" rIns="9360" tIns="936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25</a:t>
                      </a:r>
                      <a:endParaRPr b="0" lang="en-US" sz="20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 lIns="9360" rIns="9360" tIns="936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25</a:t>
                      </a:r>
                      <a:endParaRPr b="0" lang="en-US" sz="20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 lIns="9360" rIns="9360" tIns="936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Pass</a:t>
                      </a:r>
                      <a:endParaRPr b="0" lang="en-US" sz="20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</a:tr>
              <a:tr h="370800">
                <a:tc>
                  <a:txBody>
                    <a:bodyPr lIns="9360" rIns="9360" tIns="936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31.1</a:t>
                      </a:r>
                      <a:endParaRPr b="0" lang="en-US" sz="20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 lIns="9360" rIns="9360" tIns="936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30</a:t>
                      </a:r>
                      <a:endParaRPr b="0" lang="en-US" sz="20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 lIns="9360" rIns="9360" tIns="936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Pass</a:t>
                      </a:r>
                      <a:endParaRPr b="0" lang="en-US" sz="20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</a:tr>
              <a:tr h="370800">
                <a:tc>
                  <a:txBody>
                    <a:bodyPr lIns="9360" rIns="9360" tIns="936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29.7</a:t>
                      </a:r>
                      <a:endParaRPr b="0" lang="en-US" sz="20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 lIns="9360" rIns="9360" tIns="936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14</a:t>
                      </a:r>
                      <a:endParaRPr b="0" lang="en-US" sz="20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 lIns="9360" rIns="9360" tIns="936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Fail</a:t>
                      </a:r>
                      <a:endParaRPr b="0" lang="en-US" sz="20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</a:tr>
              <a:tr h="370800">
                <a:tc>
                  <a:txBody>
                    <a:bodyPr lIns="9360" rIns="9360" tIns="936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39.1</a:t>
                      </a:r>
                      <a:endParaRPr b="0" lang="en-US" sz="20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 lIns="9360" rIns="9360" tIns="936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25</a:t>
                      </a:r>
                      <a:endParaRPr b="0" lang="en-US" sz="20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 lIns="9360" rIns="9360" tIns="936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Pass</a:t>
                      </a:r>
                      <a:endParaRPr b="0" lang="en-US" sz="20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</a:tr>
              <a:tr h="370800">
                <a:tc>
                  <a:txBody>
                    <a:bodyPr lIns="9360" rIns="9360" tIns="936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28.9</a:t>
                      </a:r>
                      <a:endParaRPr b="0" lang="en-US" sz="20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 lIns="9360" rIns="9360" tIns="936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21</a:t>
                      </a:r>
                      <a:endParaRPr b="0" lang="en-US" sz="20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 lIns="9360" rIns="9360" tIns="936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Fail</a:t>
                      </a:r>
                      <a:endParaRPr b="0" lang="en-US" sz="20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</a:tr>
              <a:tr h="370800">
                <a:tc>
                  <a:txBody>
                    <a:bodyPr lIns="9360" rIns="9360" tIns="936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46.3</a:t>
                      </a:r>
                      <a:endParaRPr b="0" lang="en-US" sz="20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 lIns="9360" rIns="9360" tIns="936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40</a:t>
                      </a:r>
                      <a:endParaRPr b="0" lang="en-US" sz="20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 lIns="9360" rIns="9360" tIns="936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Pass</a:t>
                      </a:r>
                      <a:endParaRPr b="0" lang="en-US" sz="20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</a:tr>
              <a:tr h="370800">
                <a:tc>
                  <a:txBody>
                    <a:bodyPr lIns="9360" rIns="9360" tIns="936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30.55</a:t>
                      </a:r>
                      <a:endParaRPr b="0" lang="en-US" sz="20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 lIns="9360" rIns="9360" tIns="936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21</a:t>
                      </a:r>
                      <a:endParaRPr b="0" lang="en-US" sz="20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 lIns="9360" rIns="9360" tIns="936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??</a:t>
                      </a:r>
                      <a:endParaRPr b="0" lang="en-US" sz="20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</a:tr>
            </a:tbl>
          </a:graphicData>
        </a:graphic>
      </p:graphicFrame>
    </p:spTree>
  </p:cSld>
  <p:timing>
    <p:tnLst>
      <p:par>
        <p:cTn id="56" dur="indefinite" restart="never" nodeType="tmRoot">
          <p:childTnLst>
            <p:seq>
              <p:cTn id="57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Machine Learning as Pattern Analysis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9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/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graphicFrame>
        <p:nvGraphicFramePr>
          <p:cNvPr id="200" name="Table 3"/>
          <p:cNvGraphicFramePr/>
          <p:nvPr/>
        </p:nvGraphicFramePr>
        <p:xfrm>
          <a:off x="1627200" y="2404800"/>
          <a:ext cx="8979480" cy="2966400"/>
        </p:xfrm>
        <a:graphic>
          <a:graphicData uri="http://schemas.openxmlformats.org/drawingml/2006/table">
            <a:tbl>
              <a:tblPr/>
              <a:tblGrid>
                <a:gridCol w="2993040"/>
                <a:gridCol w="2993040"/>
                <a:gridCol w="2993400"/>
              </a:tblGrid>
              <a:tr h="37080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Sessional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Final Exam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Result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5b9bd5"/>
                    </a:solidFill>
                  </a:tcPr>
                </a:tc>
              </a:tr>
              <a:tr h="370800">
                <a:tc>
                  <a:txBody>
                    <a:bodyPr lIns="9360" rIns="9360" tIns="936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25</a:t>
                      </a:r>
                      <a:endParaRPr b="0" lang="en-US" sz="20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 lIns="9360" rIns="9360" tIns="936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25</a:t>
                      </a:r>
                      <a:endParaRPr b="0" lang="en-US" sz="20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 lIns="9360" rIns="9360" tIns="936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Pass</a:t>
                      </a:r>
                      <a:endParaRPr b="0" lang="en-US" sz="20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</a:tr>
              <a:tr h="370800">
                <a:tc>
                  <a:txBody>
                    <a:bodyPr lIns="9360" rIns="9360" tIns="936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31.1</a:t>
                      </a:r>
                      <a:endParaRPr b="0" lang="en-US" sz="20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 lIns="9360" rIns="9360" tIns="936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30</a:t>
                      </a:r>
                      <a:endParaRPr b="0" lang="en-US" sz="20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 lIns="9360" rIns="9360" tIns="936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Pass</a:t>
                      </a:r>
                      <a:endParaRPr b="0" lang="en-US" sz="20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</a:tr>
              <a:tr h="370800">
                <a:tc>
                  <a:txBody>
                    <a:bodyPr lIns="9360" rIns="9360" tIns="936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29.7</a:t>
                      </a:r>
                      <a:endParaRPr b="0" lang="en-US" sz="20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 lIns="9360" rIns="9360" tIns="936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14</a:t>
                      </a:r>
                      <a:endParaRPr b="0" lang="en-US" sz="20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 lIns="9360" rIns="9360" tIns="936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Fail</a:t>
                      </a:r>
                      <a:endParaRPr b="0" lang="en-US" sz="20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</a:tr>
              <a:tr h="370800">
                <a:tc>
                  <a:txBody>
                    <a:bodyPr lIns="9360" rIns="9360" tIns="936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39.1</a:t>
                      </a:r>
                      <a:endParaRPr b="0" lang="en-US" sz="20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 lIns="9360" rIns="9360" tIns="936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25</a:t>
                      </a:r>
                      <a:endParaRPr b="0" lang="en-US" sz="20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 lIns="9360" rIns="9360" tIns="936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Pass</a:t>
                      </a:r>
                      <a:endParaRPr b="0" lang="en-US" sz="20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</a:tr>
              <a:tr h="370800">
                <a:tc>
                  <a:txBody>
                    <a:bodyPr lIns="9360" rIns="9360" tIns="936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28.9</a:t>
                      </a:r>
                      <a:endParaRPr b="0" lang="en-US" sz="20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 lIns="9360" rIns="9360" tIns="936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21</a:t>
                      </a:r>
                      <a:endParaRPr b="0" lang="en-US" sz="20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 lIns="9360" rIns="9360" tIns="936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Fail</a:t>
                      </a:r>
                      <a:endParaRPr b="0" lang="en-US" sz="20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</a:tr>
              <a:tr h="370800">
                <a:tc>
                  <a:txBody>
                    <a:bodyPr lIns="9360" rIns="9360" tIns="936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46.3</a:t>
                      </a:r>
                      <a:endParaRPr b="0" lang="en-US" sz="20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 lIns="9360" rIns="9360" tIns="936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40</a:t>
                      </a:r>
                      <a:endParaRPr b="0" lang="en-US" sz="20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 lIns="9360" rIns="9360" tIns="936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Pass</a:t>
                      </a:r>
                      <a:endParaRPr b="0" lang="en-US" sz="20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</a:tr>
              <a:tr h="370800">
                <a:tc>
                  <a:txBody>
                    <a:bodyPr lIns="9360" rIns="9360" tIns="936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30.55</a:t>
                      </a:r>
                      <a:endParaRPr b="0" lang="en-US" sz="20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 lIns="9360" rIns="9360" tIns="936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21</a:t>
                      </a:r>
                      <a:endParaRPr b="0" lang="en-US" sz="20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 lIns="9360" rIns="9360" tIns="936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000" spc="-1" strike="noStrike">
                          <a:solidFill>
                            <a:srgbClr val="ff0000"/>
                          </a:solidFill>
                          <a:latin typeface="Calibri"/>
                        </a:rPr>
                        <a:t>Pass</a:t>
                      </a:r>
                      <a:endParaRPr b="0" lang="en-US" sz="20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</a:tr>
            </a:tbl>
          </a:graphicData>
        </a:graphic>
      </p:graphicFrame>
    </p:spTree>
  </p:cSld>
  <p:timing>
    <p:tnLst>
      <p:par>
        <p:cTn id="58" dur="indefinite" restart="never" nodeType="tmRoot">
          <p:childTnLst>
            <p:seq>
              <p:cTn id="59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02" name="" descr=""/>
          <p:cNvPicPr/>
          <p:nvPr/>
        </p:nvPicPr>
        <p:blipFill>
          <a:blip r:embed="rId1"/>
          <a:stretch/>
        </p:blipFill>
        <p:spPr>
          <a:xfrm>
            <a:off x="2834640" y="1371600"/>
            <a:ext cx="6217560" cy="4663080"/>
          </a:xfrm>
          <a:prstGeom prst="rect">
            <a:avLst/>
          </a:prstGeom>
          <a:ln>
            <a:noFill/>
          </a:ln>
        </p:spPr>
      </p:pic>
    </p:spTree>
  </p:cSld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Machine Learning as Pattern Analysis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graphicFrame>
        <p:nvGraphicFramePr>
          <p:cNvPr id="204" name="Table 2"/>
          <p:cNvGraphicFramePr/>
          <p:nvPr/>
        </p:nvGraphicFramePr>
        <p:xfrm>
          <a:off x="838080" y="1825560"/>
          <a:ext cx="10515240" cy="2966400"/>
        </p:xfrm>
        <a:graphic>
          <a:graphicData uri="http://schemas.openxmlformats.org/drawingml/2006/table">
            <a:tbl>
              <a:tblPr/>
              <a:tblGrid>
                <a:gridCol w="3504960"/>
                <a:gridCol w="3504960"/>
                <a:gridCol w="3505320"/>
              </a:tblGrid>
              <a:tr h="37080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Planet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Periodicity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Distance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5b9bd5"/>
                    </a:solidFill>
                  </a:tcPr>
                </a:tc>
              </a:tr>
              <a:tr h="37080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Mercury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0.24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0.39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</a:tr>
              <a:tr h="37080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Venus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0.62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0.72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</a:tr>
              <a:tr h="37080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Earth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1.00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1.00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</a:tr>
              <a:tr h="37080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Mars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1.88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1.52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</a:tr>
              <a:tr h="37080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Jupiter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11.86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5.20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</a:tr>
              <a:tr h="37080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Saturn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29.42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9.54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</a:tr>
              <a:tr h="37080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Uranus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84.32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??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</a:tr>
            </a:tbl>
          </a:graphicData>
        </a:graphic>
      </p:graphicFrame>
    </p:spTree>
  </p:cSld>
  <p:timing>
    <p:tnLst>
      <p:par>
        <p:cTn id="60" dur="indefinite" restart="never" nodeType="tmRoot">
          <p:childTnLst>
            <p:seq>
              <p:cTn id="61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Obj</a:t>
            </a: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ecti</a:t>
            </a: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ves </a:t>
            </a: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of </a:t>
            </a: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AIM</a:t>
            </a: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LC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2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Provide a platform to kickstart your Machine Learning Journey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Provide awareness about learning and applying AIML “SENSIBLY”!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To instill an intuitive approach to learning and research. 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Machine Learning as Pattern Analysis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graphicFrame>
        <p:nvGraphicFramePr>
          <p:cNvPr id="206" name="Table 2"/>
          <p:cNvGraphicFramePr/>
          <p:nvPr/>
        </p:nvGraphicFramePr>
        <p:xfrm>
          <a:off x="838080" y="1825560"/>
          <a:ext cx="10515240" cy="2966400"/>
        </p:xfrm>
        <a:graphic>
          <a:graphicData uri="http://schemas.openxmlformats.org/drawingml/2006/table">
            <a:tbl>
              <a:tblPr/>
              <a:tblGrid>
                <a:gridCol w="3504960"/>
                <a:gridCol w="3504960"/>
                <a:gridCol w="3505320"/>
              </a:tblGrid>
              <a:tr h="37080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Planet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Periodicty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Distance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5b9bd5"/>
                    </a:solidFill>
                  </a:tcPr>
                </a:tc>
              </a:tr>
              <a:tr h="37080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Mercury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0.24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0.39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</a:tr>
              <a:tr h="37080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Venus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0.62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0.72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</a:tr>
              <a:tr h="37080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Earth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1.00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1.00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</a:tr>
              <a:tr h="37080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Mars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1.88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1.52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</a:tr>
              <a:tr h="37080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Jupiter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11.86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5.20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</a:tr>
              <a:tr h="37080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Saturn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29.42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9.54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</a:tr>
              <a:tr h="37080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Uranus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84.32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ff0000"/>
                          </a:solidFill>
                          <a:latin typeface="Calibri"/>
                        </a:rPr>
                        <a:t>19.22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</a:tr>
            </a:tbl>
          </a:graphicData>
        </a:graphic>
      </p:graphicFrame>
    </p:spTree>
  </p:cSld>
  <p:timing>
    <p:tnLst>
      <p:par>
        <p:cTn id="62" dur="indefinite" restart="never" nodeType="tmRoot">
          <p:childTnLst>
            <p:seq>
              <p:cTn id="63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Basic Paradigm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8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Observe set of examples: Training Data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Infer Something from the process that generated that data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Use Inference to make predictions on new data: Test Data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timing>
    <p:tnLst>
      <p:par>
        <p:cTn id="64" dur="indefinite" restart="never" nodeType="tmRoot">
          <p:childTnLst>
            <p:seq>
              <p:cTn id="65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TextShape 1"/>
          <p:cNvSpPr txBox="1"/>
          <p:nvPr/>
        </p:nvSpPr>
        <p:spPr>
          <a:xfrm>
            <a:off x="415440" y="593280"/>
            <a:ext cx="11360520" cy="763200"/>
          </a:xfrm>
          <a:prstGeom prst="rect">
            <a:avLst/>
          </a:prstGeom>
          <a:noFill/>
          <a:ln>
            <a:noFill/>
          </a:ln>
        </p:spPr>
        <p:txBody>
          <a:bodyPr lIns="122040" rIns="122040" tIns="122040" bIns="122040"/>
          <a:p>
            <a:pPr>
              <a:lnSpc>
                <a:spcPct val="100000"/>
              </a:lnSpc>
            </a:pPr>
            <a:r>
              <a:rPr b="0" lang="en-US" sz="3740" spc="-1" strike="noStrike">
                <a:solidFill>
                  <a:srgbClr val="000000"/>
                </a:solidFill>
                <a:latin typeface="Arial"/>
                <a:ea typeface="Arial"/>
              </a:rPr>
              <a:t>Supervised Learning</a:t>
            </a:r>
            <a:endParaRPr b="0" lang="en-US" sz="374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0" name="TextShape 2"/>
          <p:cNvSpPr txBox="1"/>
          <p:nvPr/>
        </p:nvSpPr>
        <p:spPr>
          <a:xfrm>
            <a:off x="415440" y="1536480"/>
            <a:ext cx="11360520" cy="4554720"/>
          </a:xfrm>
          <a:prstGeom prst="rect">
            <a:avLst/>
          </a:prstGeom>
          <a:noFill/>
          <a:ln>
            <a:noFill/>
          </a:ln>
        </p:spPr>
        <p:txBody>
          <a:bodyPr lIns="122040" rIns="122040" tIns="122040" bIns="122040"/>
          <a:p>
            <a:pPr marL="380880" indent="-380520">
              <a:lnSpc>
                <a:spcPct val="115000"/>
              </a:lnSpc>
              <a:buClr>
                <a:srgbClr val="44546a"/>
              </a:buClr>
              <a:buFont typeface="Noto Sans Symbols"/>
              <a:buChar char="▪"/>
            </a:pPr>
            <a:r>
              <a:rPr b="0" lang="en-US" sz="2400" spc="-1" strike="noStrike">
                <a:solidFill>
                  <a:srgbClr val="44546a"/>
                </a:solidFill>
                <a:latin typeface="Arial"/>
                <a:ea typeface="Arial"/>
              </a:rPr>
              <a:t>Training data includes both the input and desired </a:t>
            </a:r>
            <a:r>
              <a:rPr b="0" lang="en-US" sz="2400" spc="-1" strike="noStrike">
                <a:solidFill>
                  <a:srgbClr val="44546a"/>
                </a:solidFill>
                <a:latin typeface="Arial"/>
                <a:ea typeface="Arial"/>
              </a:rPr>
              <a:t>	</a:t>
            </a:r>
            <a:r>
              <a:rPr b="0" lang="en-US" sz="2400" spc="-1" strike="noStrike">
                <a:solidFill>
                  <a:srgbClr val="44546a"/>
                </a:solidFill>
                <a:latin typeface="Arial"/>
                <a:ea typeface="Arial"/>
              </a:rPr>
              <a:t>	</a:t>
            </a:r>
            <a:r>
              <a:rPr b="0" lang="en-US" sz="2400" spc="-1" strike="noStrike">
                <a:solidFill>
                  <a:srgbClr val="44546a"/>
                </a:solidFill>
                <a:latin typeface="Arial"/>
                <a:ea typeface="Arial"/>
              </a:rPr>
              <a:t>            output/result.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marL="380880" indent="-380520">
              <a:lnSpc>
                <a:spcPct val="115000"/>
              </a:lnSpc>
              <a:spcBef>
                <a:spcPts val="2132"/>
              </a:spcBef>
              <a:buClr>
                <a:srgbClr val="44546a"/>
              </a:buClr>
              <a:buFont typeface="Noto Sans Symbols"/>
              <a:buChar char="▪"/>
            </a:pPr>
            <a:r>
              <a:rPr b="0" lang="en-US" sz="2400" spc="-1" strike="noStrike">
                <a:solidFill>
                  <a:srgbClr val="44546a"/>
                </a:solidFill>
                <a:latin typeface="Arial"/>
                <a:ea typeface="Arial"/>
              </a:rPr>
              <a:t>Data = {(x</a:t>
            </a:r>
            <a:r>
              <a:rPr b="0" lang="en-US" sz="2400" spc="-1" strike="noStrike" baseline="30000">
                <a:solidFill>
                  <a:srgbClr val="44546a"/>
                </a:solidFill>
                <a:latin typeface="Arial"/>
                <a:ea typeface="Arial"/>
              </a:rPr>
              <a:t>(1)</a:t>
            </a:r>
            <a:r>
              <a:rPr b="0" lang="en-US" sz="2400" spc="-1" strike="noStrike">
                <a:solidFill>
                  <a:srgbClr val="44546a"/>
                </a:solidFill>
                <a:latin typeface="Arial"/>
                <a:ea typeface="Arial"/>
              </a:rPr>
              <a:t>, y</a:t>
            </a:r>
            <a:r>
              <a:rPr b="0" lang="en-US" sz="2400" spc="-1" strike="noStrike" baseline="30000">
                <a:solidFill>
                  <a:srgbClr val="44546a"/>
                </a:solidFill>
                <a:latin typeface="Arial"/>
                <a:ea typeface="Arial"/>
              </a:rPr>
              <a:t>(1)</a:t>
            </a:r>
            <a:r>
              <a:rPr b="0" lang="en-US" sz="2400" spc="-1" strike="noStrike">
                <a:solidFill>
                  <a:srgbClr val="44546a"/>
                </a:solidFill>
                <a:latin typeface="Arial"/>
                <a:ea typeface="Arial"/>
              </a:rPr>
              <a:t>), (x</a:t>
            </a:r>
            <a:r>
              <a:rPr b="0" lang="en-US" sz="2400" spc="-1" strike="noStrike" baseline="30000">
                <a:solidFill>
                  <a:srgbClr val="44546a"/>
                </a:solidFill>
                <a:latin typeface="Arial"/>
                <a:ea typeface="Arial"/>
              </a:rPr>
              <a:t>(2)</a:t>
            </a:r>
            <a:r>
              <a:rPr b="0" lang="en-US" sz="2400" spc="-1" strike="noStrike">
                <a:solidFill>
                  <a:srgbClr val="44546a"/>
                </a:solidFill>
                <a:latin typeface="Arial"/>
                <a:ea typeface="Arial"/>
              </a:rPr>
              <a:t>, y</a:t>
            </a:r>
            <a:r>
              <a:rPr b="0" lang="en-US" sz="2400" spc="-1" strike="noStrike" baseline="30000">
                <a:solidFill>
                  <a:srgbClr val="44546a"/>
                </a:solidFill>
                <a:latin typeface="Arial"/>
                <a:ea typeface="Arial"/>
              </a:rPr>
              <a:t>(2)</a:t>
            </a:r>
            <a:r>
              <a:rPr b="0" lang="en-US" sz="2400" spc="-1" strike="noStrike">
                <a:solidFill>
                  <a:srgbClr val="44546a"/>
                </a:solidFill>
                <a:latin typeface="Arial"/>
                <a:ea typeface="Arial"/>
              </a:rPr>
              <a:t>), … ,(x</a:t>
            </a:r>
            <a:r>
              <a:rPr b="0" lang="en-US" sz="2400" spc="-1" strike="noStrike" baseline="30000">
                <a:solidFill>
                  <a:srgbClr val="44546a"/>
                </a:solidFill>
                <a:latin typeface="Arial"/>
                <a:ea typeface="Arial"/>
              </a:rPr>
              <a:t>(m)</a:t>
            </a:r>
            <a:r>
              <a:rPr b="0" lang="en-US" sz="2400" spc="-1" strike="noStrike">
                <a:solidFill>
                  <a:srgbClr val="44546a"/>
                </a:solidFill>
                <a:latin typeface="Arial"/>
                <a:ea typeface="Arial"/>
              </a:rPr>
              <a:t>, y</a:t>
            </a:r>
            <a:r>
              <a:rPr b="0" lang="en-US" sz="2400" spc="-1" strike="noStrike" baseline="30000">
                <a:solidFill>
                  <a:srgbClr val="44546a"/>
                </a:solidFill>
                <a:latin typeface="Arial"/>
                <a:ea typeface="Arial"/>
              </a:rPr>
              <a:t>(m)</a:t>
            </a:r>
            <a:r>
              <a:rPr b="0" lang="en-US" sz="2400" spc="-1" strike="noStrike">
                <a:solidFill>
                  <a:srgbClr val="44546a"/>
                </a:solidFill>
                <a:latin typeface="Arial"/>
                <a:ea typeface="Arial"/>
              </a:rPr>
              <a:t>)}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marL="380880" indent="-228240">
              <a:lnSpc>
                <a:spcPct val="115000"/>
              </a:lnSpc>
              <a:spcBef>
                <a:spcPts val="2132"/>
              </a:spcBef>
            </a:pP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marL="380880" indent="-228240">
              <a:lnSpc>
                <a:spcPct val="115000"/>
              </a:lnSpc>
              <a:spcBef>
                <a:spcPts val="2132"/>
              </a:spcBef>
            </a:pP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marL="380880" indent="-228240">
              <a:lnSpc>
                <a:spcPct val="115000"/>
              </a:lnSpc>
              <a:spcBef>
                <a:spcPts val="2132"/>
              </a:spcBef>
            </a:pP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11" name="Google Shape;209;p30" descr=""/>
          <p:cNvPicPr/>
          <p:nvPr/>
        </p:nvPicPr>
        <p:blipFill>
          <a:blip r:embed="rId1"/>
          <a:srcRect l="0" t="18343" r="0" b="-160"/>
          <a:stretch/>
        </p:blipFill>
        <p:spPr>
          <a:xfrm>
            <a:off x="7972920" y="1463040"/>
            <a:ext cx="3809520" cy="3291480"/>
          </a:xfrm>
          <a:prstGeom prst="rect">
            <a:avLst/>
          </a:prstGeom>
          <a:ln>
            <a:noFill/>
          </a:ln>
        </p:spPr>
      </p:pic>
      <p:sp>
        <p:nvSpPr>
          <p:cNvPr id="212" name="CustomShape 3"/>
          <p:cNvSpPr/>
          <p:nvPr/>
        </p:nvSpPr>
        <p:spPr>
          <a:xfrm>
            <a:off x="2590920" y="4952880"/>
            <a:ext cx="2742840" cy="121896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25560">
            <a:solidFill>
              <a:srgbClr val="ba7c2e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22040" rIns="122040" tIns="60840" bIns="60840" anchor="ctr"/>
          <a:p>
            <a:pPr algn="ctr">
              <a:lnSpc>
                <a:spcPct val="100000"/>
              </a:lnSpc>
            </a:pPr>
            <a:r>
              <a:rPr b="0" lang="en-US" sz="1870" spc="-1" strike="noStrike">
                <a:solidFill>
                  <a:srgbClr val="ffffff"/>
                </a:solidFill>
                <a:latin typeface="Arial"/>
                <a:ea typeface="Arial"/>
              </a:rPr>
              <a:t>Supervised Learning</a:t>
            </a:r>
            <a:endParaRPr b="0" lang="en-US" sz="1870" spc="-1" strike="noStrike">
              <a:latin typeface="Arial"/>
            </a:endParaRPr>
          </a:p>
        </p:txBody>
      </p:sp>
      <p:sp>
        <p:nvSpPr>
          <p:cNvPr id="213" name="CustomShape 4"/>
          <p:cNvSpPr/>
          <p:nvPr/>
        </p:nvSpPr>
        <p:spPr>
          <a:xfrm>
            <a:off x="965160" y="5567760"/>
            <a:ext cx="15235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dk1"/>
            </a:solidFill>
            <a:round/>
            <a:tailEnd len="med" type="stealth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14" name="CustomShape 5"/>
          <p:cNvSpPr/>
          <p:nvPr/>
        </p:nvSpPr>
        <p:spPr>
          <a:xfrm>
            <a:off x="1303560" y="5142960"/>
            <a:ext cx="775800" cy="41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60840" bIns="60840"/>
          <a:p>
            <a:pPr>
              <a:lnSpc>
                <a:spcPct val="100000"/>
              </a:lnSpc>
            </a:pPr>
            <a:r>
              <a:rPr b="0" lang="en-US" sz="1870" spc="-1" strike="noStrike">
                <a:solidFill>
                  <a:srgbClr val="000000"/>
                </a:solidFill>
                <a:latin typeface="Arial"/>
                <a:ea typeface="Arial"/>
              </a:rPr>
              <a:t>Input</a:t>
            </a:r>
            <a:endParaRPr b="0" lang="en-US" sz="1870" spc="-1" strike="noStrike">
              <a:latin typeface="Arial"/>
            </a:endParaRPr>
          </a:p>
        </p:txBody>
      </p:sp>
      <p:sp>
        <p:nvSpPr>
          <p:cNvPr id="215" name="CustomShape 6"/>
          <p:cNvSpPr/>
          <p:nvPr/>
        </p:nvSpPr>
        <p:spPr>
          <a:xfrm>
            <a:off x="5384880" y="5567760"/>
            <a:ext cx="15235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dk1"/>
            </a:solidFill>
            <a:round/>
            <a:tailEnd len="med" type="stealth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16" name="CustomShape 7"/>
          <p:cNvSpPr/>
          <p:nvPr/>
        </p:nvSpPr>
        <p:spPr>
          <a:xfrm>
            <a:off x="5665680" y="5142960"/>
            <a:ext cx="961920" cy="41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60840" bIns="60840"/>
          <a:p>
            <a:pPr>
              <a:lnSpc>
                <a:spcPct val="100000"/>
              </a:lnSpc>
            </a:pPr>
            <a:r>
              <a:rPr b="0" lang="en-US" sz="1870" spc="-1" strike="noStrike">
                <a:solidFill>
                  <a:srgbClr val="000000"/>
                </a:solidFill>
                <a:latin typeface="Arial"/>
                <a:ea typeface="Arial"/>
              </a:rPr>
              <a:t>Output</a:t>
            </a:r>
            <a:endParaRPr b="0" lang="en-US" sz="1870" spc="-1" strike="noStrike">
              <a:latin typeface="Arial"/>
            </a:endParaRPr>
          </a:p>
        </p:txBody>
      </p:sp>
      <p:sp>
        <p:nvSpPr>
          <p:cNvPr id="217" name="CustomShape 8"/>
          <p:cNvSpPr/>
          <p:nvPr/>
        </p:nvSpPr>
        <p:spPr>
          <a:xfrm rot="10800000">
            <a:off x="5665320" y="4242240"/>
            <a:ext cx="360" cy="1311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dk1"/>
            </a:solidFill>
            <a:round/>
            <a:tailEnd len="med" type="stealth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18" name="CustomShape 9"/>
          <p:cNvSpPr/>
          <p:nvPr/>
        </p:nvSpPr>
        <p:spPr>
          <a:xfrm rot="10800000">
            <a:off x="3962880" y="4241520"/>
            <a:ext cx="17028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dk1"/>
            </a:solidFill>
            <a:round/>
            <a:tailEnd len="med" type="stealth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19" name="CustomShape 10"/>
          <p:cNvSpPr/>
          <p:nvPr/>
        </p:nvSpPr>
        <p:spPr>
          <a:xfrm>
            <a:off x="3962520" y="4241880"/>
            <a:ext cx="360" cy="711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dk1"/>
            </a:solidFill>
            <a:round/>
            <a:tailEnd len="med" type="stealth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20" name="CustomShape 11"/>
          <p:cNvSpPr/>
          <p:nvPr/>
        </p:nvSpPr>
        <p:spPr>
          <a:xfrm>
            <a:off x="4151880" y="3718440"/>
            <a:ext cx="775800" cy="41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60840" bIns="60840"/>
          <a:p>
            <a:pPr>
              <a:lnSpc>
                <a:spcPct val="100000"/>
              </a:lnSpc>
            </a:pPr>
            <a:r>
              <a:rPr b="0" lang="en-US" sz="1870" spc="-1" strike="noStrike">
                <a:solidFill>
                  <a:srgbClr val="000000"/>
                </a:solidFill>
                <a:latin typeface="Arial"/>
                <a:ea typeface="Arial"/>
              </a:rPr>
              <a:t>Error</a:t>
            </a:r>
            <a:endParaRPr b="0" lang="en-US" sz="1870" spc="-1" strike="noStrike">
              <a:latin typeface="Arial"/>
            </a:endParaRPr>
          </a:p>
        </p:txBody>
      </p:sp>
      <p:sp>
        <p:nvSpPr>
          <p:cNvPr id="221" name="CustomShape 12"/>
          <p:cNvSpPr/>
          <p:nvPr/>
        </p:nvSpPr>
        <p:spPr>
          <a:xfrm>
            <a:off x="5665680" y="3225960"/>
            <a:ext cx="360" cy="1015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dk1"/>
            </a:solidFill>
            <a:round/>
            <a:tailEnd len="med" type="stealth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22" name="CustomShape 13"/>
          <p:cNvSpPr/>
          <p:nvPr/>
        </p:nvSpPr>
        <p:spPr>
          <a:xfrm>
            <a:off x="5693400" y="3513240"/>
            <a:ext cx="934200" cy="41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60840" bIns="60840"/>
          <a:p>
            <a:pPr>
              <a:lnSpc>
                <a:spcPct val="100000"/>
              </a:lnSpc>
            </a:pPr>
            <a:r>
              <a:rPr b="0" lang="en-US" sz="1870" spc="-1" strike="noStrike">
                <a:solidFill>
                  <a:srgbClr val="000000"/>
                </a:solidFill>
                <a:latin typeface="Arial"/>
                <a:ea typeface="Arial"/>
              </a:rPr>
              <a:t>Target</a:t>
            </a:r>
            <a:endParaRPr b="0" lang="en-US" sz="1870" spc="-1" strike="noStrike">
              <a:latin typeface="Arial"/>
            </a:endParaRPr>
          </a:p>
        </p:txBody>
      </p:sp>
    </p:spTree>
  </p:cSld>
  <p:timing>
    <p:tnLst>
      <p:par>
        <p:cTn id="66" dur="indefinite" restart="never" nodeType="tmRoot">
          <p:childTnLst>
            <p:seq>
              <p:cTn id="67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TextShape 1"/>
          <p:cNvSpPr txBox="1"/>
          <p:nvPr/>
        </p:nvSpPr>
        <p:spPr>
          <a:xfrm>
            <a:off x="415440" y="593280"/>
            <a:ext cx="11360520" cy="763200"/>
          </a:xfrm>
          <a:prstGeom prst="rect">
            <a:avLst/>
          </a:prstGeom>
          <a:noFill/>
          <a:ln>
            <a:noFill/>
          </a:ln>
        </p:spPr>
        <p:txBody>
          <a:bodyPr lIns="122040" rIns="122040" tIns="122040" bIns="122040"/>
          <a:p>
            <a:pPr>
              <a:lnSpc>
                <a:spcPct val="100000"/>
              </a:lnSpc>
            </a:pPr>
            <a:r>
              <a:rPr b="0" lang="en-US" sz="3740" spc="-1" strike="noStrike">
                <a:solidFill>
                  <a:srgbClr val="000000"/>
                </a:solidFill>
                <a:latin typeface="Arial"/>
                <a:ea typeface="Arial"/>
              </a:rPr>
              <a:t>Supe</a:t>
            </a:r>
            <a:r>
              <a:rPr b="0" lang="en-US" sz="3740" spc="-1" strike="noStrike">
                <a:solidFill>
                  <a:srgbClr val="000000"/>
                </a:solidFill>
                <a:latin typeface="Arial"/>
                <a:ea typeface="Arial"/>
              </a:rPr>
              <a:t>rvise</a:t>
            </a:r>
            <a:r>
              <a:rPr b="0" lang="en-US" sz="3740" spc="-1" strike="noStrike">
                <a:solidFill>
                  <a:srgbClr val="000000"/>
                </a:solidFill>
                <a:latin typeface="Arial"/>
                <a:ea typeface="Arial"/>
              </a:rPr>
              <a:t>d </a:t>
            </a:r>
            <a:r>
              <a:rPr b="0" lang="en-US" sz="3740" spc="-1" strike="noStrike">
                <a:solidFill>
                  <a:srgbClr val="000000"/>
                </a:solidFill>
                <a:latin typeface="Arial"/>
                <a:ea typeface="Arial"/>
              </a:rPr>
              <a:t>Lear</a:t>
            </a:r>
            <a:r>
              <a:rPr b="0" lang="en-US" sz="3740" spc="-1" strike="noStrike">
                <a:solidFill>
                  <a:srgbClr val="000000"/>
                </a:solidFill>
                <a:latin typeface="Arial"/>
                <a:ea typeface="Arial"/>
              </a:rPr>
              <a:t>ning</a:t>
            </a:r>
            <a:endParaRPr b="0" lang="en-US" sz="374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4" name="TextShape 2"/>
          <p:cNvSpPr txBox="1"/>
          <p:nvPr/>
        </p:nvSpPr>
        <p:spPr>
          <a:xfrm>
            <a:off x="415440" y="1536480"/>
            <a:ext cx="11360520" cy="4554720"/>
          </a:xfrm>
          <a:prstGeom prst="rect">
            <a:avLst/>
          </a:prstGeom>
          <a:noFill/>
          <a:ln>
            <a:noFill/>
          </a:ln>
        </p:spPr>
        <p:txBody>
          <a:bodyPr lIns="122040" rIns="122040" tIns="122040" bIns="1220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4546a"/>
                </a:solidFill>
                <a:latin typeface="Arial"/>
                <a:ea typeface="Arial"/>
              </a:rPr>
              <a:t>       </a:t>
            </a:r>
            <a:r>
              <a:rPr b="0" lang="en-US" sz="2400" spc="-1" strike="noStrike">
                <a:solidFill>
                  <a:srgbClr val="44546a"/>
                </a:solidFill>
                <a:latin typeface="Arial"/>
                <a:ea typeface="Arial"/>
              </a:rPr>
              <a:t>Regression </a:t>
            </a:r>
            <a:r>
              <a:rPr b="0" lang="en-US" sz="2400" spc="-1" strike="noStrike">
                <a:solidFill>
                  <a:srgbClr val="44546a"/>
                </a:solidFill>
                <a:latin typeface="Arial"/>
                <a:ea typeface="Arial"/>
              </a:rPr>
              <a:t>	</a:t>
            </a:r>
            <a:r>
              <a:rPr b="0" lang="en-US" sz="2400" spc="-1" strike="noStrike">
                <a:solidFill>
                  <a:srgbClr val="44546a"/>
                </a:solidFill>
                <a:latin typeface="Arial"/>
                <a:ea typeface="Arial"/>
              </a:rPr>
              <a:t>	</a:t>
            </a:r>
            <a:r>
              <a:rPr b="0" lang="en-US" sz="2400" spc="-1" strike="noStrike">
                <a:solidFill>
                  <a:srgbClr val="44546a"/>
                </a:solidFill>
                <a:latin typeface="Arial"/>
                <a:ea typeface="Arial"/>
              </a:rPr>
              <a:t>	</a:t>
            </a:r>
            <a:r>
              <a:rPr b="0" lang="en-US" sz="2400" spc="-1" strike="noStrike">
                <a:solidFill>
                  <a:srgbClr val="44546a"/>
                </a:solidFill>
                <a:latin typeface="Arial"/>
                <a:ea typeface="Arial"/>
              </a:rPr>
              <a:t>	</a:t>
            </a:r>
            <a:r>
              <a:rPr b="0" lang="en-US" sz="2400" spc="-1" strike="noStrike">
                <a:solidFill>
                  <a:srgbClr val="44546a"/>
                </a:solidFill>
                <a:latin typeface="Arial"/>
                <a:ea typeface="Arial"/>
              </a:rPr>
              <a:t>     </a:t>
            </a:r>
            <a:r>
              <a:rPr b="0" lang="en-US" sz="2400" spc="-1" strike="noStrike">
                <a:solidFill>
                  <a:srgbClr val="44546a"/>
                </a:solidFill>
                <a:latin typeface="Arial"/>
                <a:ea typeface="Arial"/>
              </a:rPr>
              <a:t>	</a:t>
            </a:r>
            <a:r>
              <a:rPr b="0" lang="en-US" sz="2400" spc="-1" strike="noStrike">
                <a:solidFill>
                  <a:srgbClr val="44546a"/>
                </a:solidFill>
                <a:latin typeface="Arial"/>
                <a:ea typeface="Arial"/>
              </a:rPr>
              <a:t>	</a:t>
            </a:r>
            <a:r>
              <a:rPr b="0" lang="en-US" sz="2400" spc="-1" strike="noStrike">
                <a:solidFill>
                  <a:srgbClr val="44546a"/>
                </a:solidFill>
                <a:latin typeface="Arial"/>
                <a:ea typeface="Arial"/>
              </a:rPr>
              <a:t>	</a:t>
            </a:r>
            <a:r>
              <a:rPr b="0" lang="en-US" sz="2400" spc="-1" strike="noStrike">
                <a:solidFill>
                  <a:srgbClr val="44546a"/>
                </a:solidFill>
                <a:latin typeface="Arial"/>
                <a:ea typeface="Arial"/>
              </a:rPr>
              <a:t>	</a:t>
            </a:r>
            <a:r>
              <a:rPr b="0" lang="en-US" sz="2400" spc="-1" strike="noStrike">
                <a:solidFill>
                  <a:srgbClr val="44546a"/>
                </a:solidFill>
                <a:latin typeface="Arial"/>
                <a:ea typeface="Arial"/>
              </a:rPr>
              <a:t>	</a:t>
            </a:r>
            <a:r>
              <a:rPr b="0" lang="en-US" sz="2400" spc="-1" strike="noStrike">
                <a:solidFill>
                  <a:srgbClr val="44546a"/>
                </a:solidFill>
                <a:latin typeface="Arial"/>
                <a:ea typeface="Arial"/>
              </a:rPr>
              <a:t>Classification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25" name="Google Shape;229;p31" descr=""/>
          <p:cNvPicPr/>
          <p:nvPr/>
        </p:nvPicPr>
        <p:blipFill>
          <a:blip r:embed="rId1"/>
          <a:stretch/>
        </p:blipFill>
        <p:spPr>
          <a:xfrm>
            <a:off x="8005680" y="2667960"/>
            <a:ext cx="2488320" cy="2298240"/>
          </a:xfrm>
          <a:prstGeom prst="rect">
            <a:avLst/>
          </a:prstGeom>
          <a:ln>
            <a:noFill/>
          </a:ln>
        </p:spPr>
      </p:pic>
      <p:pic>
        <p:nvPicPr>
          <p:cNvPr id="226" name="Google Shape;230;p31" descr=""/>
          <p:cNvPicPr/>
          <p:nvPr/>
        </p:nvPicPr>
        <p:blipFill>
          <a:blip r:embed="rId2"/>
          <a:srcRect l="297" t="0" r="67961" b="0"/>
          <a:stretch/>
        </p:blipFill>
        <p:spPr>
          <a:xfrm>
            <a:off x="1828800" y="2514600"/>
            <a:ext cx="2340360" cy="26049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8" dur="indefinite" restart="never" nodeType="tmRoot">
          <p:childTnLst>
            <p:seq>
              <p:cTn id="69" dur="indefinite" nodeType="mainSeq">
                <p:childTnLst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App</a:t>
            </a: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lica</a:t>
            </a: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tion</a:t>
            </a: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s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8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Face Recognition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Speech Recognition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Character Recognition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Predictive Analysis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9" name="TextShape 3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008155B3-47F2-442E-B2D5-B9C5E8193815}" type="slidenum">
              <a:rPr b="0" lang="en-US" sz="1400" spc="-1" strike="noStrike">
                <a:solidFill>
                  <a:srgbClr val="8b8b8b"/>
                </a:solidFill>
                <a:latin typeface="Palatino Linotype"/>
              </a:rPr>
              <a:t>1</a:t>
            </a:fld>
            <a:endParaRPr b="0" lang="en-US" sz="1400" spc="-1" strike="noStrike">
              <a:latin typeface="Times New Roman"/>
            </a:endParaRPr>
          </a:p>
        </p:txBody>
      </p:sp>
    </p:spTree>
  </p:cSld>
  <p:timing>
    <p:tnLst>
      <p:par>
        <p:cTn id="74" dur="indefinite" restart="never" nodeType="tmRoot">
          <p:childTnLst>
            <p:seq>
              <p:cTn id="75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Face Recognition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31" name="Picture 17" descr=""/>
          <p:cNvPicPr/>
          <p:nvPr/>
        </p:nvPicPr>
        <p:blipFill>
          <a:blip r:embed="rId1"/>
          <a:stretch/>
        </p:blipFill>
        <p:spPr>
          <a:xfrm>
            <a:off x="2279520" y="2492280"/>
            <a:ext cx="875880" cy="1066320"/>
          </a:xfrm>
          <a:prstGeom prst="rect">
            <a:avLst/>
          </a:prstGeom>
          <a:ln>
            <a:noFill/>
          </a:ln>
        </p:spPr>
      </p:pic>
      <p:pic>
        <p:nvPicPr>
          <p:cNvPr id="232" name="Picture 18" descr=""/>
          <p:cNvPicPr/>
          <p:nvPr/>
        </p:nvPicPr>
        <p:blipFill>
          <a:blip r:embed="rId2"/>
          <a:stretch/>
        </p:blipFill>
        <p:spPr>
          <a:xfrm>
            <a:off x="3287880" y="2492280"/>
            <a:ext cx="875880" cy="1066320"/>
          </a:xfrm>
          <a:prstGeom prst="rect">
            <a:avLst/>
          </a:prstGeom>
          <a:ln>
            <a:noFill/>
          </a:ln>
        </p:spPr>
      </p:pic>
      <p:pic>
        <p:nvPicPr>
          <p:cNvPr id="233" name="Picture 19" descr=""/>
          <p:cNvPicPr/>
          <p:nvPr/>
        </p:nvPicPr>
        <p:blipFill>
          <a:blip r:embed="rId3"/>
          <a:stretch/>
        </p:blipFill>
        <p:spPr>
          <a:xfrm>
            <a:off x="4295880" y="2492280"/>
            <a:ext cx="875880" cy="1066320"/>
          </a:xfrm>
          <a:prstGeom prst="rect">
            <a:avLst/>
          </a:prstGeom>
          <a:ln>
            <a:noFill/>
          </a:ln>
        </p:spPr>
      </p:pic>
      <p:pic>
        <p:nvPicPr>
          <p:cNvPr id="234" name="Picture 20" descr=""/>
          <p:cNvPicPr/>
          <p:nvPr/>
        </p:nvPicPr>
        <p:blipFill>
          <a:blip r:embed="rId4"/>
          <a:stretch/>
        </p:blipFill>
        <p:spPr>
          <a:xfrm>
            <a:off x="5303880" y="2492280"/>
            <a:ext cx="875880" cy="1066320"/>
          </a:xfrm>
          <a:prstGeom prst="rect">
            <a:avLst/>
          </a:prstGeom>
          <a:ln>
            <a:noFill/>
          </a:ln>
        </p:spPr>
      </p:pic>
      <p:pic>
        <p:nvPicPr>
          <p:cNvPr id="235" name="Picture 21" descr=""/>
          <p:cNvPicPr/>
          <p:nvPr/>
        </p:nvPicPr>
        <p:blipFill>
          <a:blip r:embed="rId5"/>
          <a:stretch/>
        </p:blipFill>
        <p:spPr>
          <a:xfrm>
            <a:off x="2208240" y="5060160"/>
            <a:ext cx="875880" cy="1066320"/>
          </a:xfrm>
          <a:prstGeom prst="rect">
            <a:avLst/>
          </a:prstGeom>
          <a:ln>
            <a:noFill/>
          </a:ln>
        </p:spPr>
      </p:pic>
      <p:pic>
        <p:nvPicPr>
          <p:cNvPr id="236" name="Picture 22" descr=""/>
          <p:cNvPicPr/>
          <p:nvPr/>
        </p:nvPicPr>
        <p:blipFill>
          <a:blip r:embed="rId6"/>
          <a:stretch/>
        </p:blipFill>
        <p:spPr>
          <a:xfrm>
            <a:off x="3216240" y="5060160"/>
            <a:ext cx="875880" cy="1066320"/>
          </a:xfrm>
          <a:prstGeom prst="rect">
            <a:avLst/>
          </a:prstGeom>
          <a:ln>
            <a:noFill/>
          </a:ln>
        </p:spPr>
      </p:pic>
      <p:pic>
        <p:nvPicPr>
          <p:cNvPr id="237" name="Picture 23" descr=""/>
          <p:cNvPicPr/>
          <p:nvPr/>
        </p:nvPicPr>
        <p:blipFill>
          <a:blip r:embed="rId7"/>
          <a:stretch/>
        </p:blipFill>
        <p:spPr>
          <a:xfrm>
            <a:off x="4224240" y="5060160"/>
            <a:ext cx="875880" cy="1066320"/>
          </a:xfrm>
          <a:prstGeom prst="rect">
            <a:avLst/>
          </a:prstGeom>
          <a:ln>
            <a:noFill/>
          </a:ln>
        </p:spPr>
      </p:pic>
      <p:pic>
        <p:nvPicPr>
          <p:cNvPr id="238" name="Picture 24" descr=""/>
          <p:cNvPicPr/>
          <p:nvPr/>
        </p:nvPicPr>
        <p:blipFill>
          <a:blip r:embed="rId8"/>
          <a:stretch/>
        </p:blipFill>
        <p:spPr>
          <a:xfrm>
            <a:off x="5232240" y="5060160"/>
            <a:ext cx="875880" cy="1066320"/>
          </a:xfrm>
          <a:prstGeom prst="rect">
            <a:avLst/>
          </a:prstGeom>
          <a:ln>
            <a:noFill/>
          </a:ln>
        </p:spPr>
      </p:pic>
      <p:sp>
        <p:nvSpPr>
          <p:cNvPr id="239" name="CustomShape 2"/>
          <p:cNvSpPr/>
          <p:nvPr/>
        </p:nvSpPr>
        <p:spPr>
          <a:xfrm>
            <a:off x="2135160" y="1463040"/>
            <a:ext cx="4684320" cy="82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Lucida Bright"/>
              </a:rPr>
              <a:t>Training examples of a person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40" name="CustomShape 3"/>
          <p:cNvSpPr/>
          <p:nvPr/>
        </p:nvSpPr>
        <p:spPr>
          <a:xfrm>
            <a:off x="2176200" y="4128840"/>
            <a:ext cx="377964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Lucida Bright"/>
              </a:rPr>
              <a:t>Test images</a:t>
            </a:r>
            <a:endParaRPr b="0" lang="en-US" sz="2400" spc="-1" strike="noStrike">
              <a:latin typeface="Arial"/>
            </a:endParaRPr>
          </a:p>
        </p:txBody>
      </p:sp>
    </p:spTree>
  </p:cSld>
  <p:timing>
    <p:tnLst>
      <p:par>
        <p:cTn id="76" dur="indefinite" restart="never" nodeType="tmRoot">
          <p:childTnLst>
            <p:seq>
              <p:cTn id="77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TextShape 1"/>
          <p:cNvSpPr txBox="1"/>
          <p:nvPr/>
        </p:nvSpPr>
        <p:spPr>
          <a:xfrm>
            <a:off x="415440" y="593280"/>
            <a:ext cx="11360520" cy="763200"/>
          </a:xfrm>
          <a:prstGeom prst="rect">
            <a:avLst/>
          </a:prstGeom>
          <a:noFill/>
          <a:ln>
            <a:noFill/>
          </a:ln>
        </p:spPr>
        <p:txBody>
          <a:bodyPr lIns="122040" rIns="122040" tIns="122040" bIns="122040"/>
          <a:p>
            <a:pPr>
              <a:lnSpc>
                <a:spcPct val="100000"/>
              </a:lnSpc>
            </a:pPr>
            <a:r>
              <a:rPr b="0" lang="en-US" sz="3740" spc="-1" strike="noStrike">
                <a:solidFill>
                  <a:srgbClr val="000000"/>
                </a:solidFill>
                <a:latin typeface="Arial"/>
                <a:ea typeface="Arial"/>
              </a:rPr>
              <a:t>Unsupervised Learning</a:t>
            </a:r>
            <a:endParaRPr b="0" lang="en-US" sz="374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2" name="TextShape 2"/>
          <p:cNvSpPr txBox="1"/>
          <p:nvPr/>
        </p:nvSpPr>
        <p:spPr>
          <a:xfrm>
            <a:off x="415440" y="1536480"/>
            <a:ext cx="11360520" cy="4554720"/>
          </a:xfrm>
          <a:prstGeom prst="rect">
            <a:avLst/>
          </a:prstGeom>
          <a:noFill/>
          <a:ln>
            <a:noFill/>
          </a:ln>
        </p:spPr>
        <p:txBody>
          <a:bodyPr lIns="122040" rIns="122040" tIns="122040" bIns="122040"/>
          <a:p>
            <a:pPr marL="380880" indent="-380520">
              <a:lnSpc>
                <a:spcPct val="115000"/>
              </a:lnSpc>
              <a:buClr>
                <a:srgbClr val="44546a"/>
              </a:buClr>
              <a:buFont typeface="Noto Sans Symbols"/>
              <a:buChar char="▪"/>
            </a:pPr>
            <a:r>
              <a:rPr b="0" lang="en-US" sz="2400" spc="-1" strike="noStrike">
                <a:solidFill>
                  <a:srgbClr val="44546a"/>
                </a:solidFill>
                <a:latin typeface="Arial"/>
                <a:ea typeface="Arial"/>
              </a:rPr>
              <a:t>Training data does not include desired  labels.      </a:t>
            </a:r>
            <a:r>
              <a:rPr b="0" lang="en-US" sz="2400" spc="-1" strike="noStrike">
                <a:solidFill>
                  <a:srgbClr val="44546a"/>
                </a:solidFill>
                <a:latin typeface="Arial"/>
                <a:ea typeface="Arial"/>
              </a:rPr>
              <a:t>	</a:t>
            </a:r>
            <a:r>
              <a:rPr b="0" lang="en-US" sz="2400" spc="-1" strike="noStrike">
                <a:solidFill>
                  <a:srgbClr val="44546a"/>
                </a:solidFill>
                <a:latin typeface="Arial"/>
                <a:ea typeface="Arial"/>
              </a:rPr>
              <a:t>	</a:t>
            </a:r>
            <a:r>
              <a:rPr b="0" lang="en-US" sz="2400" spc="-1" strike="noStrike">
                <a:solidFill>
                  <a:srgbClr val="44546a"/>
                </a:solidFill>
                <a:latin typeface="Arial"/>
                <a:ea typeface="Arial"/>
              </a:rPr>
              <a:t>             output/result.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marL="380880" indent="-380520">
              <a:lnSpc>
                <a:spcPct val="115000"/>
              </a:lnSpc>
              <a:spcBef>
                <a:spcPts val="2132"/>
              </a:spcBef>
              <a:buClr>
                <a:srgbClr val="44546a"/>
              </a:buClr>
              <a:buFont typeface="Noto Sans Symbols"/>
              <a:buChar char="▪"/>
            </a:pPr>
            <a:r>
              <a:rPr b="0" lang="en-US" sz="2400" spc="-1" strike="noStrike">
                <a:solidFill>
                  <a:srgbClr val="44546a"/>
                </a:solidFill>
                <a:latin typeface="Arial"/>
                <a:ea typeface="Arial"/>
              </a:rPr>
              <a:t>Data = {(x</a:t>
            </a:r>
            <a:r>
              <a:rPr b="0" lang="en-US" sz="2400" spc="-1" strike="noStrike" baseline="30000">
                <a:solidFill>
                  <a:srgbClr val="44546a"/>
                </a:solidFill>
                <a:latin typeface="Arial"/>
                <a:ea typeface="Arial"/>
              </a:rPr>
              <a:t>(1)</a:t>
            </a:r>
            <a:r>
              <a:rPr b="0" lang="en-US" sz="2400" spc="-1" strike="noStrike">
                <a:solidFill>
                  <a:srgbClr val="44546a"/>
                </a:solidFill>
                <a:latin typeface="Arial"/>
                <a:ea typeface="Arial"/>
              </a:rPr>
              <a:t>), (x</a:t>
            </a:r>
            <a:r>
              <a:rPr b="0" lang="en-US" sz="2400" spc="-1" strike="noStrike" baseline="30000">
                <a:solidFill>
                  <a:srgbClr val="44546a"/>
                </a:solidFill>
                <a:latin typeface="Arial"/>
                <a:ea typeface="Arial"/>
              </a:rPr>
              <a:t>(2)</a:t>
            </a:r>
            <a:r>
              <a:rPr b="0" lang="en-US" sz="2400" spc="-1" strike="noStrike">
                <a:solidFill>
                  <a:srgbClr val="44546a"/>
                </a:solidFill>
                <a:latin typeface="Arial"/>
                <a:ea typeface="Arial"/>
              </a:rPr>
              <a:t>), … ,(x</a:t>
            </a:r>
            <a:r>
              <a:rPr b="0" lang="en-US" sz="2400" spc="-1" strike="noStrike" baseline="30000">
                <a:solidFill>
                  <a:srgbClr val="44546a"/>
                </a:solidFill>
                <a:latin typeface="Arial"/>
                <a:ea typeface="Arial"/>
              </a:rPr>
              <a:t>(m)</a:t>
            </a:r>
            <a:r>
              <a:rPr b="0" lang="en-US" sz="2400" spc="-1" strike="noStrike">
                <a:solidFill>
                  <a:srgbClr val="44546a"/>
                </a:solidFill>
                <a:latin typeface="Arial"/>
                <a:ea typeface="Arial"/>
              </a:rPr>
              <a:t>)}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marL="380880" indent="-228240">
              <a:lnSpc>
                <a:spcPct val="115000"/>
              </a:lnSpc>
              <a:spcBef>
                <a:spcPts val="2132"/>
              </a:spcBef>
            </a:pP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3" name="CustomShape 3"/>
          <p:cNvSpPr/>
          <p:nvPr/>
        </p:nvSpPr>
        <p:spPr>
          <a:xfrm>
            <a:off x="2540160" y="4140360"/>
            <a:ext cx="2742840" cy="121896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25560">
            <a:solidFill>
              <a:srgbClr val="ba7c2e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22040" rIns="122040" tIns="60840" bIns="60840" anchor="ctr"/>
          <a:p>
            <a:pPr algn="ctr">
              <a:lnSpc>
                <a:spcPct val="100000"/>
              </a:lnSpc>
            </a:pPr>
            <a:r>
              <a:rPr b="0" lang="en-US" sz="1870" spc="-1" strike="noStrike">
                <a:solidFill>
                  <a:srgbClr val="ffffff"/>
                </a:solidFill>
                <a:latin typeface="Arial"/>
                <a:ea typeface="Arial"/>
              </a:rPr>
              <a:t>Unsupervised Learning</a:t>
            </a:r>
            <a:endParaRPr b="0" lang="en-US" sz="1870" spc="-1" strike="noStrike">
              <a:latin typeface="Arial"/>
            </a:endParaRPr>
          </a:p>
        </p:txBody>
      </p:sp>
      <p:sp>
        <p:nvSpPr>
          <p:cNvPr id="244" name="CustomShape 4"/>
          <p:cNvSpPr/>
          <p:nvPr/>
        </p:nvSpPr>
        <p:spPr>
          <a:xfrm>
            <a:off x="914400" y="4754880"/>
            <a:ext cx="15235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dk1"/>
            </a:solidFill>
            <a:round/>
            <a:tailEnd len="med" type="stealth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45" name="CustomShape 5"/>
          <p:cNvSpPr/>
          <p:nvPr/>
        </p:nvSpPr>
        <p:spPr>
          <a:xfrm>
            <a:off x="1252800" y="4330080"/>
            <a:ext cx="775800" cy="41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60840" bIns="60840"/>
          <a:p>
            <a:pPr>
              <a:lnSpc>
                <a:spcPct val="100000"/>
              </a:lnSpc>
            </a:pPr>
            <a:r>
              <a:rPr b="0" lang="en-US" sz="1870" spc="-1" strike="noStrike">
                <a:solidFill>
                  <a:srgbClr val="000000"/>
                </a:solidFill>
                <a:latin typeface="Arial"/>
                <a:ea typeface="Arial"/>
              </a:rPr>
              <a:t>Input</a:t>
            </a:r>
            <a:endParaRPr b="0" lang="en-US" sz="1870" spc="-1" strike="noStrike">
              <a:latin typeface="Arial"/>
            </a:endParaRPr>
          </a:p>
        </p:txBody>
      </p:sp>
      <p:sp>
        <p:nvSpPr>
          <p:cNvPr id="246" name="CustomShape 6"/>
          <p:cNvSpPr/>
          <p:nvPr/>
        </p:nvSpPr>
        <p:spPr>
          <a:xfrm>
            <a:off x="5334120" y="4754880"/>
            <a:ext cx="15235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dk1"/>
            </a:solidFill>
            <a:round/>
            <a:tailEnd len="med" type="stealth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47" name="CustomShape 7"/>
          <p:cNvSpPr/>
          <p:nvPr/>
        </p:nvSpPr>
        <p:spPr>
          <a:xfrm>
            <a:off x="5614920" y="4330080"/>
            <a:ext cx="961920" cy="41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60840" bIns="60840"/>
          <a:p>
            <a:pPr>
              <a:lnSpc>
                <a:spcPct val="100000"/>
              </a:lnSpc>
            </a:pPr>
            <a:r>
              <a:rPr b="0" lang="en-US" sz="1870" spc="-1" strike="noStrike">
                <a:solidFill>
                  <a:srgbClr val="000000"/>
                </a:solidFill>
                <a:latin typeface="Arial"/>
                <a:ea typeface="Arial"/>
              </a:rPr>
              <a:t>Output</a:t>
            </a:r>
            <a:endParaRPr b="0" lang="en-US" sz="1870" spc="-1" strike="noStrike">
              <a:latin typeface="Arial"/>
            </a:endParaRPr>
          </a:p>
        </p:txBody>
      </p:sp>
      <p:pic>
        <p:nvPicPr>
          <p:cNvPr id="248" name="Google Shape;244;p32" descr=""/>
          <p:cNvPicPr/>
          <p:nvPr/>
        </p:nvPicPr>
        <p:blipFill>
          <a:blip r:embed="rId1"/>
          <a:srcRect l="49091" t="12451" r="-1101" b="13347"/>
          <a:stretch/>
        </p:blipFill>
        <p:spPr>
          <a:xfrm>
            <a:off x="8271000" y="1295280"/>
            <a:ext cx="3535200" cy="2682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8" dur="indefinite" restart="never" nodeType="tmRoot">
          <p:childTnLst>
            <p:seq>
              <p:cTn id="79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TextShape 1"/>
          <p:cNvSpPr txBox="1"/>
          <p:nvPr/>
        </p:nvSpPr>
        <p:spPr>
          <a:xfrm>
            <a:off x="415440" y="593280"/>
            <a:ext cx="1136052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740" spc="-1" strike="noStrike">
                <a:solidFill>
                  <a:srgbClr val="000000"/>
                </a:solidFill>
                <a:latin typeface="Arial"/>
                <a:ea typeface="Arial"/>
              </a:rPr>
              <a:t>Clustering</a:t>
            </a:r>
            <a:endParaRPr b="0" lang="en-US" sz="374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0" name="TextShape 2"/>
          <p:cNvSpPr txBox="1"/>
          <p:nvPr/>
        </p:nvSpPr>
        <p:spPr>
          <a:xfrm>
            <a:off x="415440" y="1536480"/>
            <a:ext cx="11360520" cy="45547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marL="609480" indent="-304560">
              <a:lnSpc>
                <a:spcPct val="9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Clustering is a technique for finding similarity groups</a:t>
            </a:r>
            <a:r>
              <a:rPr b="1" lang="en-US" sz="24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 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in data, called </a:t>
            </a:r>
            <a:r>
              <a:rPr b="1" lang="en-US" sz="24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clusters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. I.e., 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marL="743040" indent="-285480">
              <a:lnSpc>
                <a:spcPct val="90000"/>
              </a:lnSpc>
              <a:spcBef>
                <a:spcPts val="2132"/>
              </a:spcBef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it groups data instances that are similar to (near) each other in one cluster and data instances that are very different (far away) from each other into different clusters.</a:t>
            </a: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 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timing>
    <p:tnLst>
      <p:par>
        <p:cTn id="80" dur="indefinite" restart="never" nodeType="tmRoot">
          <p:childTnLst>
            <p:seq>
              <p:cTn id="81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TextShape 1"/>
          <p:cNvSpPr txBox="1"/>
          <p:nvPr/>
        </p:nvSpPr>
        <p:spPr>
          <a:xfrm>
            <a:off x="415440" y="593280"/>
            <a:ext cx="1136052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740" spc="-1" strike="noStrike">
                <a:solidFill>
                  <a:srgbClr val="000000"/>
                </a:solidFill>
                <a:latin typeface="Arial"/>
                <a:ea typeface="Arial"/>
              </a:rPr>
              <a:t>Clustering</a:t>
            </a:r>
            <a:endParaRPr b="0" lang="en-US" sz="374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2" name="TextShape 2"/>
          <p:cNvSpPr txBox="1"/>
          <p:nvPr/>
        </p:nvSpPr>
        <p:spPr>
          <a:xfrm>
            <a:off x="415440" y="1536480"/>
            <a:ext cx="11360520" cy="45547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53" name="Picture 5" descr=""/>
          <p:cNvPicPr/>
          <p:nvPr/>
        </p:nvPicPr>
        <p:blipFill>
          <a:blip r:embed="rId1"/>
          <a:stretch/>
        </p:blipFill>
        <p:spPr>
          <a:xfrm>
            <a:off x="300600" y="1414440"/>
            <a:ext cx="11677680" cy="48391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82" dur="indefinite" restart="never" nodeType="tmRoot">
          <p:childTnLst>
            <p:seq>
              <p:cTn id="83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TextShape 1"/>
          <p:cNvSpPr txBox="1"/>
          <p:nvPr/>
        </p:nvSpPr>
        <p:spPr>
          <a:xfrm>
            <a:off x="415440" y="593280"/>
            <a:ext cx="1136052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740" spc="-1" strike="noStrike">
                <a:solidFill>
                  <a:srgbClr val="000000"/>
                </a:solidFill>
                <a:latin typeface="Arial"/>
                <a:ea typeface="Arial"/>
              </a:rPr>
              <a:t>Clust</a:t>
            </a:r>
            <a:r>
              <a:rPr b="0" lang="en-US" sz="3740" spc="-1" strike="noStrike">
                <a:solidFill>
                  <a:srgbClr val="000000"/>
                </a:solidFill>
                <a:latin typeface="Arial"/>
                <a:ea typeface="Arial"/>
              </a:rPr>
              <a:t>er </a:t>
            </a:r>
            <a:r>
              <a:rPr b="0" lang="en-US" sz="3740" spc="-1" strike="noStrike">
                <a:solidFill>
                  <a:srgbClr val="000000"/>
                </a:solidFill>
                <a:latin typeface="Arial"/>
                <a:ea typeface="Arial"/>
              </a:rPr>
              <a:t>Anal</a:t>
            </a:r>
            <a:r>
              <a:rPr b="0" lang="en-US" sz="3740" spc="-1" strike="noStrike">
                <a:solidFill>
                  <a:srgbClr val="000000"/>
                </a:solidFill>
                <a:latin typeface="Arial"/>
                <a:ea typeface="Arial"/>
              </a:rPr>
              <a:t>ysis</a:t>
            </a:r>
            <a:endParaRPr b="0" lang="en-US" sz="374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5" name="TextShape 2"/>
          <p:cNvSpPr txBox="1"/>
          <p:nvPr/>
        </p:nvSpPr>
        <p:spPr>
          <a:xfrm>
            <a:off x="415440" y="1536480"/>
            <a:ext cx="11360520" cy="45547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56" name="Picture 3" descr=""/>
          <p:cNvPicPr/>
          <p:nvPr/>
        </p:nvPicPr>
        <p:blipFill>
          <a:blip r:embed="rId1"/>
          <a:stretch/>
        </p:blipFill>
        <p:spPr>
          <a:xfrm>
            <a:off x="235080" y="1389240"/>
            <a:ext cx="11860560" cy="49150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84" dur="indefinite" restart="never" nodeType="tmRoot">
          <p:childTnLst>
            <p:seq>
              <p:cTn id="85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Obj</a:t>
            </a: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ecti</a:t>
            </a: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ves </a:t>
            </a: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of </a:t>
            </a: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the </a:t>
            </a: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ses</a:t>
            </a: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sio</a:t>
            </a: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n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4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Know what AIML is?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Applications of Machine Learning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Go home with an intuitive sense of how ML algorithms work!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TextShape 1"/>
          <p:cNvSpPr txBox="1"/>
          <p:nvPr/>
        </p:nvSpPr>
        <p:spPr>
          <a:xfrm>
            <a:off x="415440" y="593280"/>
            <a:ext cx="1136052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740" spc="-1" strike="noStrike">
                <a:solidFill>
                  <a:srgbClr val="000000"/>
                </a:solidFill>
                <a:latin typeface="Arial"/>
                <a:ea typeface="Arial"/>
              </a:rPr>
              <a:t>Finding </a:t>
            </a:r>
            <a:r>
              <a:rPr b="0" lang="en-US" sz="3740" spc="-1" strike="noStrike">
                <a:solidFill>
                  <a:srgbClr val="000000"/>
                </a:solidFill>
                <a:latin typeface="Arial"/>
                <a:ea typeface="Arial"/>
              </a:rPr>
              <a:t>Outliers</a:t>
            </a:r>
            <a:endParaRPr b="0" lang="en-US" sz="374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8" name="TextShape 2"/>
          <p:cNvSpPr txBox="1"/>
          <p:nvPr/>
        </p:nvSpPr>
        <p:spPr>
          <a:xfrm>
            <a:off x="415440" y="1536480"/>
            <a:ext cx="11360520" cy="45547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59" name="Picture 3" descr=""/>
          <p:cNvPicPr/>
          <p:nvPr/>
        </p:nvPicPr>
        <p:blipFill>
          <a:blip r:embed="rId1"/>
          <a:stretch/>
        </p:blipFill>
        <p:spPr>
          <a:xfrm>
            <a:off x="415440" y="1380600"/>
            <a:ext cx="11458080" cy="5220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86" dur="indefinite" restart="never" nodeType="tmRoot">
          <p:childTnLst>
            <p:seq>
              <p:cTn id="87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TextShape 1"/>
          <p:cNvSpPr txBox="1"/>
          <p:nvPr/>
        </p:nvSpPr>
        <p:spPr>
          <a:xfrm>
            <a:off x="415440" y="593280"/>
            <a:ext cx="1136052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740" spc="-1" strike="noStrike">
                <a:solidFill>
                  <a:srgbClr val="000000"/>
                </a:solidFill>
                <a:latin typeface="Arial"/>
                <a:ea typeface="Arial"/>
              </a:rPr>
              <a:t>What is </a:t>
            </a:r>
            <a:r>
              <a:rPr b="0" lang="en-US" sz="3740" spc="-1" strike="noStrike">
                <a:solidFill>
                  <a:srgbClr val="000000"/>
                </a:solidFill>
                <a:latin typeface="Arial"/>
                <a:ea typeface="Arial"/>
              </a:rPr>
              <a:t>Clustering </a:t>
            </a:r>
            <a:r>
              <a:rPr b="0" lang="en-US" sz="3740" spc="-1" strike="noStrike">
                <a:solidFill>
                  <a:srgbClr val="000000"/>
                </a:solidFill>
                <a:latin typeface="Arial"/>
                <a:ea typeface="Arial"/>
              </a:rPr>
              <a:t>For?</a:t>
            </a:r>
            <a:endParaRPr b="0" lang="en-US" sz="374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61" name="TextShape 2"/>
          <p:cNvSpPr txBox="1"/>
          <p:nvPr/>
        </p:nvSpPr>
        <p:spPr>
          <a:xfrm>
            <a:off x="415440" y="1536480"/>
            <a:ext cx="11360520" cy="45547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marL="609480" indent="-304560">
              <a:lnSpc>
                <a:spcPct val="115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Arial"/>
              </a:rPr>
              <a:t>Let us see some real-life examples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marL="609480" indent="-304560">
              <a:lnSpc>
                <a:spcPct val="115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Arial"/>
              </a:rPr>
              <a:t>Example 1: groups people of similar sizes together to make “small”, “medium” and “large” T-Shirts.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1" marL="1257120" indent="-342720">
              <a:lnSpc>
                <a:spcPct val="115000"/>
              </a:lnSpc>
              <a:spcBef>
                <a:spcPts val="2132"/>
              </a:spcBef>
              <a:buClr>
                <a:srgbClr val="44546a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Arial"/>
              </a:rPr>
              <a:t>Tailor-made for each person: too expensive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1" marL="1257120" indent="-342720">
              <a:lnSpc>
                <a:spcPct val="115000"/>
              </a:lnSpc>
              <a:spcBef>
                <a:spcPts val="2132"/>
              </a:spcBef>
              <a:buClr>
                <a:srgbClr val="44546a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Arial"/>
              </a:rPr>
              <a:t>One-size-fits-all: does not fit all.</a:t>
            </a:r>
            <a:r>
              <a:rPr b="0" lang="en-US" sz="1870" spc="-1" strike="noStrike">
                <a:solidFill>
                  <a:srgbClr val="44546a"/>
                </a:solidFill>
                <a:latin typeface="Calibri"/>
                <a:ea typeface="Arial"/>
              </a:rPr>
              <a:t> </a:t>
            </a:r>
            <a:endParaRPr b="0" lang="en-US" sz="187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timing>
    <p:tnLst>
      <p:par>
        <p:cTn id="88" dur="indefinite" restart="never" nodeType="tmRoot">
          <p:childTnLst>
            <p:seq>
              <p:cTn id="89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TextShape 1"/>
          <p:cNvSpPr txBox="1"/>
          <p:nvPr/>
        </p:nvSpPr>
        <p:spPr>
          <a:xfrm>
            <a:off x="415440" y="593280"/>
            <a:ext cx="1136052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740" spc="-1" strike="noStrike">
                <a:solidFill>
                  <a:srgbClr val="000000"/>
                </a:solidFill>
                <a:latin typeface="Arial"/>
                <a:ea typeface="Arial"/>
              </a:rPr>
              <a:t>Clust</a:t>
            </a:r>
            <a:r>
              <a:rPr b="0" lang="en-US" sz="3740" spc="-1" strike="noStrike">
                <a:solidFill>
                  <a:srgbClr val="000000"/>
                </a:solidFill>
                <a:latin typeface="Arial"/>
                <a:ea typeface="Arial"/>
              </a:rPr>
              <a:t>ering </a:t>
            </a:r>
            <a:r>
              <a:rPr b="0" lang="en-US" sz="3740" spc="-1" strike="noStrike">
                <a:solidFill>
                  <a:srgbClr val="000000"/>
                </a:solidFill>
                <a:latin typeface="Arial"/>
                <a:ea typeface="Arial"/>
              </a:rPr>
              <a:t>Exa</a:t>
            </a:r>
            <a:r>
              <a:rPr b="0" lang="en-US" sz="3740" spc="-1" strike="noStrike">
                <a:solidFill>
                  <a:srgbClr val="000000"/>
                </a:solidFill>
                <a:latin typeface="Arial"/>
                <a:ea typeface="Arial"/>
              </a:rPr>
              <a:t>mple</a:t>
            </a:r>
            <a:endParaRPr b="0" lang="en-US" sz="374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63" name="TextShape 2"/>
          <p:cNvSpPr txBox="1"/>
          <p:nvPr/>
        </p:nvSpPr>
        <p:spPr>
          <a:xfrm>
            <a:off x="415440" y="1536480"/>
            <a:ext cx="11360520" cy="45547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64" name="Picture 4" descr=""/>
          <p:cNvPicPr/>
          <p:nvPr/>
        </p:nvPicPr>
        <p:blipFill>
          <a:blip r:embed="rId1"/>
          <a:stretch/>
        </p:blipFill>
        <p:spPr>
          <a:xfrm>
            <a:off x="337320" y="1536480"/>
            <a:ext cx="11628000" cy="44589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0" dur="indefinite" restart="never" nodeType="tmRoot">
          <p:childTnLst>
            <p:seq>
              <p:cTn id="91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TextShape 1"/>
          <p:cNvSpPr txBox="1"/>
          <p:nvPr/>
        </p:nvSpPr>
        <p:spPr>
          <a:xfrm>
            <a:off x="838080" y="33912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66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Other applications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Customer segmentation in CRM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Anomaly Detection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67" name="TextShape 3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B322A864-FE17-4247-9B76-507A94D47288}" type="slidenum">
              <a:rPr b="0" lang="en-US" sz="1400" spc="-1" strike="noStrike">
                <a:solidFill>
                  <a:srgbClr val="8b8b8b"/>
                </a:solidFill>
                <a:latin typeface="Palatino Linotype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timing>
    <p:tnLst>
      <p:par>
        <p:cTn id="92" dur="indefinite" restart="never" nodeType="tmRoot">
          <p:childTnLst>
            <p:seq>
              <p:cTn id="93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Too Easy?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69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If sessional + final &gt; 50: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grade = 1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else: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grade = 0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70" name="" descr=""/>
          <p:cNvPicPr/>
          <p:nvPr/>
        </p:nvPicPr>
        <p:blipFill>
          <a:blip r:embed="rId1"/>
          <a:stretch/>
        </p:blipFill>
        <p:spPr>
          <a:xfrm>
            <a:off x="5760720" y="1825560"/>
            <a:ext cx="5851800" cy="43887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4" dur="indefinite" restart="never" nodeType="tmRoot">
          <p:childTnLst>
            <p:seq>
              <p:cTn id="95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How about this one?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2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/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73" name="" descr=""/>
          <p:cNvPicPr/>
          <p:nvPr/>
        </p:nvPicPr>
        <p:blipFill>
          <a:blip r:embed="rId1"/>
          <a:stretch/>
        </p:blipFill>
        <p:spPr>
          <a:xfrm>
            <a:off x="2474280" y="1475640"/>
            <a:ext cx="6578280" cy="51994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6" dur="indefinite" restart="never" nodeType="tmRoot">
          <p:childTnLst>
            <p:seq>
              <p:cTn id="97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Feature Spaces 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graphicFrame>
        <p:nvGraphicFramePr>
          <p:cNvPr id="275" name="Table 2"/>
          <p:cNvGraphicFramePr/>
          <p:nvPr/>
        </p:nvGraphicFramePr>
        <p:xfrm>
          <a:off x="838080" y="1800360"/>
          <a:ext cx="10515240" cy="2510280"/>
        </p:xfrm>
        <a:graphic>
          <a:graphicData uri="http://schemas.openxmlformats.org/drawingml/2006/table">
            <a:tbl>
              <a:tblPr/>
              <a:tblGrid>
                <a:gridCol w="1314360"/>
                <a:gridCol w="1314360"/>
                <a:gridCol w="1314360"/>
                <a:gridCol w="1314360"/>
                <a:gridCol w="1314360"/>
                <a:gridCol w="1314360"/>
                <a:gridCol w="1314360"/>
                <a:gridCol w="1314720"/>
              </a:tblGrid>
              <a:tr h="41364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Q1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Q2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Q3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P1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M1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M2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Final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Result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5b9bd5"/>
                    </a:solidFill>
                  </a:tcPr>
                </a:tc>
              </a:tr>
              <a:tr h="413640">
                <a:tc>
                  <a:txBody>
                    <a:bodyPr lIns="9360" rIns="9360" tIns="936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  <a:endParaRPr b="0" lang="en-US" sz="20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 lIns="9360" rIns="9360" tIns="936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  <a:endParaRPr b="0" lang="en-US" sz="20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 lIns="9360" rIns="9360" tIns="936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  <a:endParaRPr b="0" lang="en-US" sz="20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 lIns="9360" rIns="9360" tIns="936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2.5</a:t>
                      </a:r>
                      <a:endParaRPr b="0" lang="en-US" sz="20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 lIns="9360" rIns="9360" tIns="936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15</a:t>
                      </a:r>
                      <a:endParaRPr b="0" lang="en-US" sz="20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 lIns="9360" rIns="9360" tIns="936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15</a:t>
                      </a:r>
                      <a:endParaRPr b="0" lang="en-US" sz="20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 lIns="9360" rIns="9360" tIns="936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25</a:t>
                      </a:r>
                      <a:endParaRPr b="0" lang="en-US" sz="20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 lIns="9360" rIns="9360" tIns="936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Pass</a:t>
                      </a:r>
                      <a:endParaRPr b="0" lang="en-US" sz="20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</a:tr>
              <a:tr h="413640">
                <a:tc>
                  <a:txBody>
                    <a:bodyPr lIns="9360" rIns="9360" tIns="936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  <a:endParaRPr b="0" lang="en-US" sz="20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 lIns="9360" rIns="9360" tIns="936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  <a:endParaRPr b="0" lang="en-US" sz="20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 lIns="9360" rIns="9360" tIns="936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7</a:t>
                      </a:r>
                      <a:endParaRPr b="0" lang="en-US" sz="20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 lIns="9360" rIns="9360" tIns="936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  <a:endParaRPr b="0" lang="en-US" sz="20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 lIns="9360" rIns="9360" tIns="936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20</a:t>
                      </a:r>
                      <a:endParaRPr b="0" lang="en-US" sz="20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 lIns="9360" rIns="9360" tIns="936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21</a:t>
                      </a:r>
                      <a:endParaRPr b="0" lang="en-US" sz="20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 lIns="9360" rIns="9360" tIns="936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30</a:t>
                      </a:r>
                      <a:endParaRPr b="0" lang="en-US" sz="20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 lIns="9360" rIns="9360" tIns="936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Pass</a:t>
                      </a:r>
                      <a:endParaRPr b="0" lang="en-US" sz="20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</a:tr>
              <a:tr h="413640">
                <a:tc>
                  <a:txBody>
                    <a:bodyPr lIns="9360" rIns="9360" tIns="936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  <a:endParaRPr b="0" lang="en-US" sz="20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 lIns="9360" rIns="9360" tIns="936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  <a:endParaRPr b="0" lang="en-US" sz="20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 lIns="9360" rIns="9360" tIns="936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  <a:endParaRPr b="0" lang="en-US" sz="20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 lIns="9360" rIns="9360" tIns="936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  <a:endParaRPr b="0" lang="en-US" sz="20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 lIns="9360" rIns="9360" tIns="936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17</a:t>
                      </a:r>
                      <a:endParaRPr b="0" lang="en-US" sz="20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 lIns="9360" rIns="9360" tIns="936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22</a:t>
                      </a:r>
                      <a:endParaRPr b="0" lang="en-US" sz="20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 lIns="9360" rIns="9360" tIns="936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14</a:t>
                      </a:r>
                      <a:endParaRPr b="0" lang="en-US" sz="20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 lIns="9360" rIns="9360" tIns="936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Fail</a:t>
                      </a:r>
                      <a:endParaRPr b="0" lang="en-US" sz="20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</a:tr>
              <a:tr h="413640">
                <a:tc>
                  <a:txBody>
                    <a:bodyPr lIns="9360" rIns="9360" tIns="936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  <a:endParaRPr b="0" lang="en-US" sz="20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 lIns="9360" rIns="9360" tIns="936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  <a:endParaRPr b="0" lang="en-US" sz="20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 lIns="9360" rIns="9360" tIns="936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  <a:endParaRPr b="0" lang="en-US" sz="20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 lIns="9360" rIns="9360" tIns="936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4.25</a:t>
                      </a:r>
                      <a:endParaRPr b="0" lang="en-US" sz="20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 lIns="9360" rIns="9360" tIns="936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25</a:t>
                      </a:r>
                      <a:endParaRPr b="0" lang="en-US" sz="20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 lIns="9360" rIns="9360" tIns="936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25</a:t>
                      </a:r>
                      <a:endParaRPr b="0" lang="en-US" sz="20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 lIns="9360" rIns="9360" tIns="936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25</a:t>
                      </a:r>
                      <a:endParaRPr b="0" lang="en-US" sz="20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 lIns="9360" rIns="9360" tIns="936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Pass</a:t>
                      </a:r>
                      <a:endParaRPr b="0" lang="en-US" sz="20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</a:tr>
              <a:tr h="44208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7</a:t>
                      </a:r>
                      <a:endParaRPr b="0" lang="en-US" sz="2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8</a:t>
                      </a:r>
                      <a:endParaRPr b="0" lang="en-US" sz="2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  <a:endParaRPr b="0" lang="en-US" sz="2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2.5</a:t>
                      </a:r>
                      <a:endParaRPr b="0" lang="en-US" sz="2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15</a:t>
                      </a:r>
                      <a:endParaRPr b="0" lang="en-US" sz="2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19</a:t>
                      </a:r>
                      <a:endParaRPr b="0" lang="en-US" sz="2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21</a:t>
                      </a:r>
                      <a:endParaRPr b="0" lang="en-US" sz="2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 lIns="9360" rIns="9360" tIns="936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??</a:t>
                      </a:r>
                      <a:endParaRPr b="0" lang="en-US" sz="20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</a:tr>
            </a:tbl>
          </a:graphicData>
        </a:graphic>
      </p:graphicFrame>
      <p:sp>
        <p:nvSpPr>
          <p:cNvPr id="276" name="CustomShape 3"/>
          <p:cNvSpPr/>
          <p:nvPr/>
        </p:nvSpPr>
        <p:spPr>
          <a:xfrm>
            <a:off x="2651760" y="4506840"/>
            <a:ext cx="657036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Can you now Guess whether the student passed or failed?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98" dur="indefinite" restart="never" nodeType="tmRoot">
          <p:childTnLst>
            <p:seq>
              <p:cTn id="99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7" name="Table 1"/>
          <p:cNvGraphicFramePr/>
          <p:nvPr/>
        </p:nvGraphicFramePr>
        <p:xfrm>
          <a:off x="2097360" y="235080"/>
          <a:ext cx="8127720" cy="2382480"/>
        </p:xfrm>
        <a:graphic>
          <a:graphicData uri="http://schemas.openxmlformats.org/drawingml/2006/table">
            <a:tbl>
              <a:tblPr/>
              <a:tblGrid>
                <a:gridCol w="1015920"/>
                <a:gridCol w="1015920"/>
                <a:gridCol w="1015920"/>
                <a:gridCol w="1015920"/>
                <a:gridCol w="1015920"/>
                <a:gridCol w="1015920"/>
                <a:gridCol w="1015920"/>
                <a:gridCol w="1016280"/>
              </a:tblGrid>
              <a:tr h="52416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Q1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Q2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Q3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P1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M1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M2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Final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Result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5b9bd5"/>
                    </a:solidFill>
                  </a:tcPr>
                </a:tc>
              </a:tr>
              <a:tr h="367920">
                <a:tc>
                  <a:txBody>
                    <a:bodyPr lIns="9360" rIns="9360" tIns="936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  <a:endParaRPr b="0" lang="en-US" sz="20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 lIns="9360" rIns="9360" tIns="936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  <a:endParaRPr b="0" lang="en-US" sz="20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 lIns="9360" rIns="9360" tIns="936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  <a:endParaRPr b="0" lang="en-US" sz="20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 lIns="9360" rIns="9360" tIns="936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2.5</a:t>
                      </a:r>
                      <a:endParaRPr b="0" lang="en-US" sz="20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 lIns="9360" rIns="9360" tIns="936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15</a:t>
                      </a:r>
                      <a:endParaRPr b="0" lang="en-US" sz="20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 lIns="9360" rIns="9360" tIns="936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15</a:t>
                      </a:r>
                      <a:endParaRPr b="0" lang="en-US" sz="20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 lIns="9360" rIns="9360" tIns="936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25</a:t>
                      </a:r>
                      <a:endParaRPr b="0" lang="en-US" sz="20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 lIns="9360" rIns="9360" tIns="936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Pass</a:t>
                      </a:r>
                      <a:endParaRPr b="0" lang="en-US" sz="20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</a:tr>
              <a:tr h="367920">
                <a:tc>
                  <a:txBody>
                    <a:bodyPr lIns="9360" rIns="9360" tIns="936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  <a:endParaRPr b="0" lang="en-US" sz="20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 lIns="9360" rIns="9360" tIns="936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  <a:endParaRPr b="0" lang="en-US" sz="20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 lIns="9360" rIns="9360" tIns="936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7</a:t>
                      </a:r>
                      <a:endParaRPr b="0" lang="en-US" sz="20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 lIns="9360" rIns="9360" tIns="936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  <a:endParaRPr b="0" lang="en-US" sz="20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 lIns="9360" rIns="9360" tIns="936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20</a:t>
                      </a:r>
                      <a:endParaRPr b="0" lang="en-US" sz="20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 lIns="9360" rIns="9360" tIns="936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21</a:t>
                      </a:r>
                      <a:endParaRPr b="0" lang="en-US" sz="20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 lIns="9360" rIns="9360" tIns="936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30</a:t>
                      </a:r>
                      <a:endParaRPr b="0" lang="en-US" sz="20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 lIns="9360" rIns="9360" tIns="936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Pass</a:t>
                      </a:r>
                      <a:endParaRPr b="0" lang="en-US" sz="20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</a:tr>
              <a:tr h="367920">
                <a:tc>
                  <a:txBody>
                    <a:bodyPr lIns="9360" rIns="9360" tIns="936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  <a:endParaRPr b="0" lang="en-US" sz="20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 lIns="9360" rIns="9360" tIns="936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  <a:endParaRPr b="0" lang="en-US" sz="20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 lIns="9360" rIns="9360" tIns="936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  <a:endParaRPr b="0" lang="en-US" sz="20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 lIns="9360" rIns="9360" tIns="936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  <a:endParaRPr b="0" lang="en-US" sz="20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 lIns="9360" rIns="9360" tIns="936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17</a:t>
                      </a:r>
                      <a:endParaRPr b="0" lang="en-US" sz="20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 lIns="9360" rIns="9360" tIns="936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22</a:t>
                      </a:r>
                      <a:endParaRPr b="0" lang="en-US" sz="20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 lIns="9360" rIns="9360" tIns="936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14</a:t>
                      </a:r>
                      <a:endParaRPr b="0" lang="en-US" sz="20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 lIns="9360" rIns="9360" tIns="936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Fail</a:t>
                      </a:r>
                      <a:endParaRPr b="0" lang="en-US" sz="20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</a:tr>
              <a:tr h="367920">
                <a:tc>
                  <a:txBody>
                    <a:bodyPr lIns="9360" rIns="9360" tIns="936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  <a:endParaRPr b="0" lang="en-US" sz="20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 lIns="9360" rIns="9360" tIns="936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  <a:endParaRPr b="0" lang="en-US" sz="20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 lIns="9360" rIns="9360" tIns="936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  <a:endParaRPr b="0" lang="en-US" sz="20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 lIns="9360" rIns="9360" tIns="936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4.25</a:t>
                      </a:r>
                      <a:endParaRPr b="0" lang="en-US" sz="20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 lIns="9360" rIns="9360" tIns="936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25</a:t>
                      </a:r>
                      <a:endParaRPr b="0" lang="en-US" sz="20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 lIns="9360" rIns="9360" tIns="936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25</a:t>
                      </a:r>
                      <a:endParaRPr b="0" lang="en-US" sz="20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 lIns="9360" rIns="9360" tIns="936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25</a:t>
                      </a:r>
                      <a:endParaRPr b="0" lang="en-US" sz="20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 lIns="9360" rIns="9360" tIns="936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Pass</a:t>
                      </a:r>
                      <a:endParaRPr b="0" lang="en-US" sz="20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</a:tr>
              <a:tr h="3873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7</a:t>
                      </a:r>
                      <a:endParaRPr b="0" lang="en-US" sz="2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8</a:t>
                      </a:r>
                      <a:endParaRPr b="0" lang="en-US" sz="2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  <a:endParaRPr b="0" lang="en-US" sz="2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2.5</a:t>
                      </a:r>
                      <a:endParaRPr b="0" lang="en-US" sz="2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15</a:t>
                      </a:r>
                      <a:endParaRPr b="0" lang="en-US" sz="2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19</a:t>
                      </a:r>
                      <a:endParaRPr b="0" lang="en-US" sz="2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21</a:t>
                      </a:r>
                      <a:endParaRPr b="0" lang="en-US" sz="2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 lIns="9360" rIns="9360" tIns="936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000" spc="-1" strike="noStrike">
                          <a:solidFill>
                            <a:srgbClr val="ff0000"/>
                          </a:solidFill>
                          <a:latin typeface="Calibri"/>
                        </a:rPr>
                        <a:t>Fail</a:t>
                      </a:r>
                      <a:endParaRPr b="0" lang="en-US" sz="20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</a:tr>
            </a:tbl>
          </a:graphicData>
        </a:graphic>
      </p:graphicFrame>
      <p:sp>
        <p:nvSpPr>
          <p:cNvPr id="278" name="CustomShape 2"/>
          <p:cNvSpPr/>
          <p:nvPr/>
        </p:nvSpPr>
        <p:spPr>
          <a:xfrm>
            <a:off x="5736600" y="2808360"/>
            <a:ext cx="848880" cy="1384200"/>
          </a:xfrm>
          <a:prstGeom prst="downArrow">
            <a:avLst>
              <a:gd name="adj1" fmla="val 50000"/>
              <a:gd name="adj2" fmla="val 5000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aphicFrame>
        <p:nvGraphicFramePr>
          <p:cNvPr id="279" name="Table 3"/>
          <p:cNvGraphicFramePr/>
          <p:nvPr/>
        </p:nvGraphicFramePr>
        <p:xfrm>
          <a:off x="2097360" y="4193280"/>
          <a:ext cx="8127720" cy="2224800"/>
        </p:xfrm>
        <a:graphic>
          <a:graphicData uri="http://schemas.openxmlformats.org/drawingml/2006/table">
            <a:tbl>
              <a:tblPr/>
              <a:tblGrid>
                <a:gridCol w="2709000"/>
                <a:gridCol w="2709000"/>
                <a:gridCol w="2709720"/>
              </a:tblGrid>
              <a:tr h="37080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Sessional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Final Exam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Result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5b9bd5"/>
                    </a:solidFill>
                  </a:tcPr>
                </a:tc>
              </a:tr>
              <a:tr h="370800">
                <a:tc>
                  <a:txBody>
                    <a:bodyPr lIns="9360" rIns="9360" tIns="936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25</a:t>
                      </a:r>
                      <a:endParaRPr b="0" lang="en-US" sz="20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 lIns="9360" rIns="9360" tIns="936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25</a:t>
                      </a:r>
                      <a:endParaRPr b="0" lang="en-US" sz="20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 lIns="9360" rIns="9360" tIns="936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Pass</a:t>
                      </a:r>
                      <a:endParaRPr b="0" lang="en-US" sz="20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</a:tr>
              <a:tr h="370800">
                <a:tc>
                  <a:txBody>
                    <a:bodyPr lIns="9360" rIns="9360" tIns="936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31.1</a:t>
                      </a:r>
                      <a:endParaRPr b="0" lang="en-US" sz="20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 lIns="9360" rIns="9360" tIns="936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30</a:t>
                      </a:r>
                      <a:endParaRPr b="0" lang="en-US" sz="20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 lIns="9360" rIns="9360" tIns="936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Pass</a:t>
                      </a:r>
                      <a:endParaRPr b="0" lang="en-US" sz="20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</a:tr>
              <a:tr h="370800">
                <a:tc>
                  <a:txBody>
                    <a:bodyPr lIns="9360" rIns="9360" tIns="936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29.7</a:t>
                      </a:r>
                      <a:endParaRPr b="0" lang="en-US" sz="20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 lIns="9360" rIns="9360" tIns="936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14</a:t>
                      </a:r>
                      <a:endParaRPr b="0" lang="en-US" sz="20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 lIns="9360" rIns="9360" tIns="936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Fail</a:t>
                      </a:r>
                      <a:endParaRPr b="0" lang="en-US" sz="20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</a:tr>
              <a:tr h="370800">
                <a:tc>
                  <a:txBody>
                    <a:bodyPr lIns="9360" rIns="9360" tIns="936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39.1</a:t>
                      </a:r>
                      <a:endParaRPr b="0" lang="en-US" sz="20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 lIns="9360" rIns="9360" tIns="936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25</a:t>
                      </a:r>
                      <a:endParaRPr b="0" lang="en-US" sz="20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 lIns="9360" rIns="9360" tIns="936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Pass</a:t>
                      </a:r>
                      <a:endParaRPr b="0" lang="en-US" sz="20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</a:tr>
              <a:tr h="370800">
                <a:tc>
                  <a:txBody>
                    <a:bodyPr lIns="9360" rIns="9360" tIns="936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28.9</a:t>
                      </a:r>
                      <a:endParaRPr b="0" lang="en-US" sz="20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 lIns="9360" rIns="9360" tIns="936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21</a:t>
                      </a:r>
                      <a:endParaRPr b="0" lang="en-US" sz="20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 lIns="9360" rIns="9360" tIns="936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Fail</a:t>
                      </a:r>
                      <a:endParaRPr b="0" lang="en-US" sz="20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</a:tr>
            </a:tbl>
          </a:graphicData>
        </a:graphic>
      </p:graphicFrame>
    </p:spTree>
  </p:cSld>
  <p:timing>
    <p:tnLst>
      <p:par>
        <p:cTn id="100" dur="indefinite" restart="never" nodeType="tmRoot">
          <p:childTnLst>
            <p:seq>
              <p:cTn id="101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TextShape 1"/>
          <p:cNvSpPr txBox="1"/>
          <p:nvPr/>
        </p:nvSpPr>
        <p:spPr>
          <a:xfrm>
            <a:off x="1032120" y="236016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ctr">
              <a:lnSpc>
                <a:spcPct val="90000"/>
              </a:lnSpc>
            </a:pPr>
            <a:r>
              <a:rPr b="0" lang="en-US" sz="8800" spc="-1" strike="noStrike">
                <a:solidFill>
                  <a:srgbClr val="000000"/>
                </a:solidFill>
                <a:latin typeface="Calibri Light"/>
              </a:rPr>
              <a:t>Demo</a:t>
            </a:r>
            <a:endParaRPr b="0" lang="en-US" sz="8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timing>
    <p:tnLst>
      <p:par>
        <p:cTn id="102" dur="indefinite" restart="never" nodeType="tmRoot">
          <p:childTnLst>
            <p:seq>
              <p:cTn id="103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Summary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2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ML is all about Pattern Analysis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Supervised Learning : Classification/Regression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Unsupervised Learning: Clustering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Learning Non-linear Boundaries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timing>
    <p:tnLst>
      <p:par>
        <p:cTn id="104" dur="indefinite" restart="never" nodeType="tmRoot">
          <p:childTnLst>
            <p:seq>
              <p:cTn id="105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36" name="Content Placeholder 4" descr=""/>
          <p:cNvPicPr/>
          <p:nvPr/>
        </p:nvPicPr>
        <p:blipFill>
          <a:blip r:embed="rId1"/>
          <a:stretch/>
        </p:blipFill>
        <p:spPr>
          <a:xfrm>
            <a:off x="3334680" y="612360"/>
            <a:ext cx="5045760" cy="55641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But…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4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/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85" name="" descr=""/>
          <p:cNvPicPr/>
          <p:nvPr/>
        </p:nvPicPr>
        <p:blipFill>
          <a:blip r:embed="rId1"/>
          <a:stretch/>
        </p:blipFill>
        <p:spPr>
          <a:xfrm>
            <a:off x="2926080" y="1090440"/>
            <a:ext cx="5751360" cy="57430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06" dur="indefinite" restart="never" nodeType="tmRoot">
          <p:childTnLst>
            <p:seq>
              <p:cTn id="107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What now?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7" name="TextShape 2"/>
          <p:cNvSpPr txBox="1"/>
          <p:nvPr/>
        </p:nvSpPr>
        <p:spPr>
          <a:xfrm>
            <a:off x="838080" y="175680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Our facebook group will go live today! Join it to know more!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Next Session: 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Delving into Data Science – A 2 hour blitz!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timing>
    <p:tnLst>
      <p:par>
        <p:cTn id="108" dur="indefinite" restart="never" nodeType="tmRoot">
          <p:childTnLst>
            <p:seq>
              <p:cTn id="109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Wh</a:t>
            </a: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at </a:t>
            </a: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is </a:t>
            </a: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AI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8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“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Artificial intelligence, sometimes called machine intelligence, is intelligence demonstrated by machines, in contrast to the natural intelligence displayed by humans and other animals.” – Google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- Intelligence? -- “the ability to acquire and apply knowledge and skills.”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39" name="Picture 7" descr=""/>
          <p:cNvPicPr/>
          <p:nvPr/>
        </p:nvPicPr>
        <p:blipFill>
          <a:blip r:embed="rId1"/>
          <a:stretch/>
        </p:blipFill>
        <p:spPr>
          <a:xfrm>
            <a:off x="7886880" y="3490200"/>
            <a:ext cx="3543120" cy="23619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AI </a:t>
            </a: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vs </a:t>
            </a: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ML  </a:t>
            </a: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vs </a:t>
            </a: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DL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41" name="Content Placeholder 4" descr=""/>
          <p:cNvPicPr/>
          <p:nvPr/>
        </p:nvPicPr>
        <p:blipFill>
          <a:blip r:embed="rId1"/>
          <a:stretch/>
        </p:blipFill>
        <p:spPr>
          <a:xfrm>
            <a:off x="3011760" y="1456920"/>
            <a:ext cx="5234760" cy="54007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3" dur="indefinite" restart="never" nodeType="tmRoot">
          <p:childTnLst>
            <p:seq>
              <p:cTn id="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Wh</a:t>
            </a: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y </a:t>
            </a: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Ma</a:t>
            </a: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chi</a:t>
            </a: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ne </a:t>
            </a: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Lea</a:t>
            </a: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rnin</a:t>
            </a: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g? 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3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What makes a “dog” a dog?? 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44" name="Picture 4" descr=""/>
          <p:cNvPicPr/>
          <p:nvPr/>
        </p:nvPicPr>
        <p:blipFill>
          <a:blip r:embed="rId1"/>
          <a:stretch/>
        </p:blipFill>
        <p:spPr>
          <a:xfrm>
            <a:off x="6574680" y="2138040"/>
            <a:ext cx="2666520" cy="32191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5" dur="indefinite" restart="never" nodeType="tmRoot">
          <p:childTnLst>
            <p:seq>
              <p:cTn id="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6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and a “cat” a cat??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47" name="Picture 4" descr=""/>
          <p:cNvPicPr/>
          <p:nvPr/>
        </p:nvPicPr>
        <p:blipFill>
          <a:blip r:embed="rId1"/>
          <a:stretch/>
        </p:blipFill>
        <p:spPr>
          <a:xfrm>
            <a:off x="5377320" y="2291400"/>
            <a:ext cx="4885200" cy="3419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7" dur="indefinite" restart="never" nodeType="tmRoot">
          <p:childTnLst>
            <p:seq>
              <p:cTn id="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435</TotalTime>
  <Application>LibreOffice/6.0.3.2$Linux_X86_64 LibreOffice_project/00m0$Build-2</Application>
  <Words>675</Words>
  <Paragraphs>213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2014-08-26T23:43:54Z</dcterms:created>
  <dc:creator>Sateesh Kumar</dc:creator>
  <dc:description/>
  <dc:language>en-US</dc:language>
  <cp:lastModifiedBy/>
  <dcterms:modified xsi:type="dcterms:W3CDTF">2018-10-25T12:24:07Z</dcterms:modified>
  <cp:revision>130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1</vt:i4>
  </property>
  <property fmtid="{D5CDD505-2E9C-101B-9397-08002B2CF9AE}" pid="7" name="Notes">
    <vt:i4>11</vt:i4>
  </property>
  <property fmtid="{D5CDD505-2E9C-101B-9397-08002B2CF9AE}" pid="8" name="PresentationFormat">
    <vt:lpwstr>Widescreen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39</vt:i4>
  </property>
</Properties>
</file>